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732" r:id="rId2"/>
    <p:sldId id="987" r:id="rId3"/>
    <p:sldId id="988" r:id="rId4"/>
    <p:sldId id="785" r:id="rId5"/>
    <p:sldId id="1004" r:id="rId6"/>
    <p:sldId id="985" r:id="rId7"/>
    <p:sldId id="990" r:id="rId8"/>
    <p:sldId id="989" r:id="rId9"/>
    <p:sldId id="996" r:id="rId10"/>
    <p:sldId id="257" r:id="rId11"/>
    <p:sldId id="991" r:id="rId12"/>
    <p:sldId id="258" r:id="rId13"/>
    <p:sldId id="260" r:id="rId14"/>
    <p:sldId id="261" r:id="rId15"/>
    <p:sldId id="992" r:id="rId16"/>
    <p:sldId id="263" r:id="rId17"/>
    <p:sldId id="264" r:id="rId18"/>
    <p:sldId id="265" r:id="rId19"/>
    <p:sldId id="1000" r:id="rId20"/>
    <p:sldId id="997" r:id="rId21"/>
    <p:sldId id="1001" r:id="rId22"/>
    <p:sldId id="998" r:id="rId23"/>
    <p:sldId id="1002" r:id="rId24"/>
    <p:sldId id="999" r:id="rId25"/>
    <p:sldId id="857" r:id="rId26"/>
    <p:sldId id="926" r:id="rId27"/>
    <p:sldId id="1003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phen Carrick-Davies" initials="SC" lastIdx="2" clrIdx="0">
    <p:extLst>
      <p:ext uri="{19B8F6BF-5375-455C-9EA6-DF929625EA0E}">
        <p15:presenceInfo xmlns:p15="http://schemas.microsoft.com/office/powerpoint/2012/main" userId="a5b4403c3fa48ad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84F"/>
    <a:srgbClr val="4472C4"/>
    <a:srgbClr val="F7CF08"/>
    <a:srgbClr val="C8AC44"/>
    <a:srgbClr val="FFDE59"/>
    <a:srgbClr val="EBEAE6"/>
    <a:srgbClr val="9C59B8"/>
    <a:srgbClr val="1BBC9D"/>
    <a:srgbClr val="623B69"/>
    <a:srgbClr val="ECE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98" autoAdjust="0"/>
    <p:restoredTop sz="94669" autoAdjust="0"/>
  </p:normalViewPr>
  <p:slideViewPr>
    <p:cSldViewPr snapToGrid="0">
      <p:cViewPr varScale="1">
        <p:scale>
          <a:sx n="95" d="100"/>
          <a:sy n="95" d="100"/>
        </p:scale>
        <p:origin x="208" y="4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DABEE1-8521-45C6-837E-C0126C4C0A75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3625DB-9925-4B23-928F-CD28A1BF9B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868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E5950-01A4-40F3-8A42-B8B8562ABCCB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E6AE-F8A3-4ABB-A718-79E343456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896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E5950-01A4-40F3-8A42-B8B8562ABCCB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E6AE-F8A3-4ABB-A718-79E343456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274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E5950-01A4-40F3-8A42-B8B8562ABCCB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E6AE-F8A3-4ABB-A718-79E343456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283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E5950-01A4-40F3-8A42-B8B8562ABCCB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E6AE-F8A3-4ABB-A718-79E343456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242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E5950-01A4-40F3-8A42-B8B8562ABCCB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E6AE-F8A3-4ABB-A718-79E343456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794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E5950-01A4-40F3-8A42-B8B8562ABCCB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E6AE-F8A3-4ABB-A718-79E343456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532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E5950-01A4-40F3-8A42-B8B8562ABCCB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E6AE-F8A3-4ABB-A718-79E343456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328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E5950-01A4-40F3-8A42-B8B8562ABCCB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E6AE-F8A3-4ABB-A718-79E343456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8273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E5950-01A4-40F3-8A42-B8B8562ABCCB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E6AE-F8A3-4ABB-A718-79E343456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308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E5950-01A4-40F3-8A42-B8B8562ABCCB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E6AE-F8A3-4ABB-A718-79E343456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3086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E5950-01A4-40F3-8A42-B8B8562ABCCB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E6AE-F8A3-4ABB-A718-79E343456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028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E5950-01A4-40F3-8A42-B8B8562ABCCB}" type="datetimeFigureOut">
              <a:rPr lang="en-GB" smtClean="0"/>
              <a:t>10/01/2023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5E6AE-F8A3-4ABB-A718-79E343456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50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ace.work/ukraine" TargetMode="Externa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69696F9-EC5D-4D7B-B1A1-16094595F5FA}"/>
              </a:ext>
            </a:extLst>
          </p:cNvPr>
          <p:cNvSpPr/>
          <p:nvPr/>
        </p:nvSpPr>
        <p:spPr>
          <a:xfrm rot="10800000">
            <a:off x="-1" y="-1"/>
            <a:ext cx="5745893" cy="3972698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DDA8DB-0656-48A4-B992-634EE1227737}"/>
              </a:ext>
            </a:extLst>
          </p:cNvPr>
          <p:cNvSpPr txBox="1"/>
          <p:nvPr/>
        </p:nvSpPr>
        <p:spPr>
          <a:xfrm>
            <a:off x="2731476" y="2356337"/>
            <a:ext cx="748573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i="1" dirty="0">
                <a:solidFill>
                  <a:schemeClr val="bg1"/>
                </a:solidFill>
              </a:rPr>
              <a:t>s</a:t>
            </a:r>
            <a:br>
              <a:rPr lang="en-GB" sz="4000" b="1" i="1" dirty="0">
                <a:solidFill>
                  <a:schemeClr val="accent1"/>
                </a:solidFill>
              </a:rPr>
            </a:br>
            <a:r>
              <a:rPr lang="en-GB" sz="8000" b="1" dirty="0">
                <a:solidFill>
                  <a:schemeClr val="accent1"/>
                </a:solidFill>
              </a:rPr>
              <a:t>FACEWORK</a:t>
            </a:r>
          </a:p>
          <a:p>
            <a:r>
              <a:rPr lang="en-GB" sz="8000" b="1" dirty="0">
                <a:solidFill>
                  <a:schemeClr val="accent1"/>
                </a:solidFill>
              </a:rPr>
              <a:t>UKRAINE  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F9E6BD9C-7795-45BC-879C-9F9F2C0F48C8}"/>
              </a:ext>
            </a:extLst>
          </p:cNvPr>
          <p:cNvSpPr/>
          <p:nvPr/>
        </p:nvSpPr>
        <p:spPr>
          <a:xfrm rot="10800000" flipH="1">
            <a:off x="-2" y="-37388"/>
            <a:ext cx="6023429" cy="4225449"/>
          </a:xfrm>
          <a:prstGeom prst="rtTriangle">
            <a:avLst/>
          </a:prstGeom>
          <a:solidFill>
            <a:srgbClr val="0070C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71CB0F4-824C-A55E-5368-F19903CD8DEF}"/>
              </a:ext>
            </a:extLst>
          </p:cNvPr>
          <p:cNvGrpSpPr/>
          <p:nvPr/>
        </p:nvGrpSpPr>
        <p:grpSpPr>
          <a:xfrm>
            <a:off x="442930" y="128953"/>
            <a:ext cx="2410433" cy="2309447"/>
            <a:chOff x="442930" y="128953"/>
            <a:chExt cx="2410433" cy="230944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0DC3846-93D9-E856-B5C1-CD20CCD61D2A}"/>
                </a:ext>
              </a:extLst>
            </p:cNvPr>
            <p:cNvSpPr/>
            <p:nvPr/>
          </p:nvSpPr>
          <p:spPr>
            <a:xfrm>
              <a:off x="462511" y="234462"/>
              <a:ext cx="2268965" cy="220393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699E6A36-6F16-7C50-B298-6F44F157BB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39" t="6308" r="30649" b="46923"/>
            <a:stretch/>
          </p:blipFill>
          <p:spPr>
            <a:xfrm>
              <a:off x="442930" y="128953"/>
              <a:ext cx="2410433" cy="2227384"/>
            </a:xfrm>
            <a:prstGeom prst="rect">
              <a:avLst/>
            </a:prstGeom>
          </p:spPr>
        </p:pic>
      </p:grpSp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2CCEAEBA-020A-108E-7D22-121CCA9BA3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4"/>
          <a:stretch/>
        </p:blipFill>
        <p:spPr>
          <a:xfrm>
            <a:off x="8041341" y="451684"/>
            <a:ext cx="3953718" cy="55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63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1BB82-7C30-F23F-AAA9-7C42DC163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070" y="3304801"/>
            <a:ext cx="10515600" cy="435133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4400" b="1" dirty="0"/>
              <a:t>What words and expressions are (usually) formal / Informal?</a:t>
            </a:r>
          </a:p>
          <a:p>
            <a:pPr algn="ctr"/>
            <a:endParaRPr lang="en-US" sz="4400" b="1" dirty="0"/>
          </a:p>
          <a:p>
            <a:pPr algn="ctr"/>
            <a:endParaRPr lang="en-US" sz="4400" b="1" dirty="0"/>
          </a:p>
          <a:p>
            <a:pPr algn="ctr"/>
            <a:endParaRPr lang="en-US" sz="4400" b="1" dirty="0"/>
          </a:p>
          <a:p>
            <a:pPr algn="ctr"/>
            <a:endParaRPr lang="en-US" sz="4400" b="1" dirty="0"/>
          </a:p>
          <a:p>
            <a:pPr algn="ctr"/>
            <a:endParaRPr lang="en-US" sz="4400" b="1" dirty="0"/>
          </a:p>
          <a:p>
            <a:pPr algn="ctr"/>
            <a:endParaRPr lang="en-US" sz="4400" b="1" dirty="0"/>
          </a:p>
          <a:p>
            <a:pPr algn="ctr"/>
            <a:endParaRPr lang="en-US" sz="4400" b="1" dirty="0"/>
          </a:p>
          <a:p>
            <a:pPr algn="ctr"/>
            <a:endParaRPr lang="en-US" sz="4400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D1297D6-ED18-53A0-0D4A-231F312DE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022" y="344158"/>
            <a:ext cx="5083766" cy="112918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7A38CEB-E8AC-2486-57E9-7F4F5049C658}"/>
              </a:ext>
            </a:extLst>
          </p:cNvPr>
          <p:cNvGrpSpPr/>
          <p:nvPr/>
        </p:nvGrpSpPr>
        <p:grpSpPr>
          <a:xfrm>
            <a:off x="241236" y="94129"/>
            <a:ext cx="1601012" cy="1430023"/>
            <a:chOff x="442930" y="128953"/>
            <a:chExt cx="2410433" cy="230944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CC0F1F8-01F2-CA4A-5C5A-6AA915A64815}"/>
                </a:ext>
              </a:extLst>
            </p:cNvPr>
            <p:cNvSpPr/>
            <p:nvPr/>
          </p:nvSpPr>
          <p:spPr>
            <a:xfrm>
              <a:off x="462511" y="234462"/>
              <a:ext cx="2268965" cy="220393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3666C6C9-D988-71FD-6E8D-9BB43867EE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39" t="6308" r="30649" b="46923"/>
            <a:stretch/>
          </p:blipFill>
          <p:spPr>
            <a:xfrm>
              <a:off x="442930" y="128953"/>
              <a:ext cx="2410433" cy="222738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E4EED6B-0AED-08B5-B6E7-17D023DA6D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42" y="1876439"/>
            <a:ext cx="28321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9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6A4AC-DA62-921C-A31C-37054ED551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b="1" dirty="0"/>
          </a:p>
          <a:p>
            <a:pPr marL="0" indent="0" algn="ctr">
              <a:buNone/>
            </a:pPr>
            <a:r>
              <a:rPr lang="en-US" sz="15000" b="1" dirty="0"/>
              <a:t>Why?</a:t>
            </a:r>
          </a:p>
          <a:p>
            <a:pPr marL="0" indent="0" algn="ctr">
              <a:buNone/>
            </a:pPr>
            <a:endParaRPr lang="en-US" sz="3600" b="1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DD342B47-1C51-0A95-2734-1F968C799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022" y="344158"/>
            <a:ext cx="5083766" cy="112918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7B9DB51-9AFF-FD0D-46F7-E351C1EEB44E}"/>
              </a:ext>
            </a:extLst>
          </p:cNvPr>
          <p:cNvGrpSpPr/>
          <p:nvPr/>
        </p:nvGrpSpPr>
        <p:grpSpPr>
          <a:xfrm>
            <a:off x="241236" y="94129"/>
            <a:ext cx="1601012" cy="1430023"/>
            <a:chOff x="442930" y="128953"/>
            <a:chExt cx="2410433" cy="230944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17DF5A-796B-1796-D1D6-81E386EC39BB}"/>
                </a:ext>
              </a:extLst>
            </p:cNvPr>
            <p:cNvSpPr/>
            <p:nvPr/>
          </p:nvSpPr>
          <p:spPr>
            <a:xfrm>
              <a:off x="462511" y="234462"/>
              <a:ext cx="2268965" cy="220393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Logo&#10;&#10;Description automatically generated">
              <a:extLst>
                <a:ext uri="{FF2B5EF4-FFF2-40B4-BE49-F238E27FC236}">
                  <a16:creationId xmlns:a16="http://schemas.microsoft.com/office/drawing/2014/main" id="{62C9F409-18F5-352E-0859-2B5072F620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39" t="6308" r="30649" b="46923"/>
            <a:stretch/>
          </p:blipFill>
          <p:spPr>
            <a:xfrm>
              <a:off x="442930" y="128953"/>
              <a:ext cx="2410433" cy="22273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3038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61D26-5F83-C3F6-2D9A-ACA7CFB20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8354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b="1" dirty="0"/>
              <a:t>Test</a:t>
            </a:r>
          </a:p>
          <a:p>
            <a:pPr marL="0" indent="0">
              <a:buNone/>
            </a:pPr>
            <a:r>
              <a:rPr lang="en-US" sz="4800" dirty="0"/>
              <a:t>		Let’s see what you remember.</a:t>
            </a:r>
          </a:p>
          <a:p>
            <a:pPr marL="0" indent="0">
              <a:buNone/>
            </a:pPr>
            <a:r>
              <a:rPr lang="en-US" sz="4800" dirty="0"/>
              <a:t>	Formal: </a:t>
            </a:r>
            <a:r>
              <a:rPr lang="en-US" sz="4800" i="1" dirty="0"/>
              <a:t>arrive  </a:t>
            </a:r>
            <a:r>
              <a:rPr lang="en-US" sz="4800" dirty="0"/>
              <a:t> Informal: ________</a:t>
            </a:r>
          </a:p>
          <a:p>
            <a:pPr marL="0" indent="0">
              <a:buNone/>
            </a:pPr>
            <a:r>
              <a:rPr lang="en-US" sz="4800" dirty="0"/>
              <a:t>	Formal: ________  Informal: </a:t>
            </a:r>
            <a:r>
              <a:rPr lang="en-US" sz="4800" i="1" dirty="0"/>
              <a:t>fill out</a:t>
            </a:r>
          </a:p>
          <a:p>
            <a:endParaRPr lang="en-US" sz="4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41DF440-C776-4BC6-FE5A-16BE2265775C}"/>
              </a:ext>
            </a:extLst>
          </p:cNvPr>
          <p:cNvGrpSpPr/>
          <p:nvPr/>
        </p:nvGrpSpPr>
        <p:grpSpPr>
          <a:xfrm>
            <a:off x="218201" y="94129"/>
            <a:ext cx="1677834" cy="1491549"/>
            <a:chOff x="442930" y="128953"/>
            <a:chExt cx="2410433" cy="230944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22271D3-1EFD-C55B-AA7F-507C5D1B8D98}"/>
                </a:ext>
              </a:extLst>
            </p:cNvPr>
            <p:cNvSpPr/>
            <p:nvPr/>
          </p:nvSpPr>
          <p:spPr>
            <a:xfrm>
              <a:off x="462511" y="234462"/>
              <a:ext cx="2268965" cy="220393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4EFBC999-684C-767B-AC4E-A2207A754A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39" t="6308" r="30649" b="46923"/>
            <a:stretch/>
          </p:blipFill>
          <p:spPr>
            <a:xfrm>
              <a:off x="442930" y="128953"/>
              <a:ext cx="2410433" cy="2227384"/>
            </a:xfrm>
            <a:prstGeom prst="rect">
              <a:avLst/>
            </a:prstGeom>
          </p:spPr>
        </p:pic>
      </p:grp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69559938-5A4E-3CDF-35C0-1C3E42221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022" y="344158"/>
            <a:ext cx="5083766" cy="112918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E3F6DE2-32FF-85C8-1DE4-2FE04A224935}"/>
              </a:ext>
            </a:extLst>
          </p:cNvPr>
          <p:cNvGrpSpPr/>
          <p:nvPr/>
        </p:nvGrpSpPr>
        <p:grpSpPr>
          <a:xfrm>
            <a:off x="241236" y="94129"/>
            <a:ext cx="1601012" cy="1430023"/>
            <a:chOff x="442930" y="128953"/>
            <a:chExt cx="2410433" cy="230944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32887AF-8823-A70D-BD7B-E576FF174ACD}"/>
                </a:ext>
              </a:extLst>
            </p:cNvPr>
            <p:cNvSpPr/>
            <p:nvPr/>
          </p:nvSpPr>
          <p:spPr>
            <a:xfrm>
              <a:off x="462511" y="234462"/>
              <a:ext cx="2268965" cy="220393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Logo&#10;&#10;Description automatically generated">
              <a:extLst>
                <a:ext uri="{FF2B5EF4-FFF2-40B4-BE49-F238E27FC236}">
                  <a16:creationId xmlns:a16="http://schemas.microsoft.com/office/drawing/2014/main" id="{A533B445-9CD9-64D9-C192-232D5639D7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39" t="6308" r="30649" b="46923"/>
            <a:stretch/>
          </p:blipFill>
          <p:spPr>
            <a:xfrm>
              <a:off x="442930" y="128953"/>
              <a:ext cx="2410433" cy="22273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433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4C6E6-07D4-CB4E-39C4-31CAC2BCE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4400" dirty="0"/>
          </a:p>
          <a:p>
            <a:pPr marL="0" indent="0" algn="ctr">
              <a:buNone/>
            </a:pPr>
            <a:r>
              <a:rPr lang="en-US" sz="15000" b="1" dirty="0"/>
              <a:t>Sorry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717B7B2-93F9-FC8B-8484-3C41202AA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022" y="344158"/>
            <a:ext cx="5083766" cy="112918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A5DA5D2-1CAF-4648-0C27-7004BDFE3954}"/>
              </a:ext>
            </a:extLst>
          </p:cNvPr>
          <p:cNvGrpSpPr/>
          <p:nvPr/>
        </p:nvGrpSpPr>
        <p:grpSpPr>
          <a:xfrm>
            <a:off x="241236" y="94129"/>
            <a:ext cx="1601012" cy="1430023"/>
            <a:chOff x="442930" y="128953"/>
            <a:chExt cx="2410433" cy="230944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FF4820C-790C-E406-7724-B6963A0BE814}"/>
                </a:ext>
              </a:extLst>
            </p:cNvPr>
            <p:cNvSpPr/>
            <p:nvPr/>
          </p:nvSpPr>
          <p:spPr>
            <a:xfrm>
              <a:off x="462511" y="234462"/>
              <a:ext cx="2268965" cy="220393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Logo&#10;&#10;Description automatically generated">
              <a:extLst>
                <a:ext uri="{FF2B5EF4-FFF2-40B4-BE49-F238E27FC236}">
                  <a16:creationId xmlns:a16="http://schemas.microsoft.com/office/drawing/2014/main" id="{DEF001B9-2673-5F3F-A9FC-7B92474DA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39" t="6308" r="30649" b="46923"/>
            <a:stretch/>
          </p:blipFill>
          <p:spPr>
            <a:xfrm>
              <a:off x="442930" y="128953"/>
              <a:ext cx="2410433" cy="22273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2286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D2E1E-E7A9-64E8-E573-5C08BBFFC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5400" dirty="0"/>
          </a:p>
          <a:p>
            <a:pPr marL="0" indent="0">
              <a:buNone/>
            </a:pPr>
            <a:r>
              <a:rPr lang="en-US" sz="15000" dirty="0"/>
              <a:t>		 </a:t>
            </a:r>
            <a:r>
              <a:rPr lang="en-US" sz="15000" b="1" dirty="0"/>
              <a:t>Obtain</a:t>
            </a:r>
          </a:p>
        </p:txBody>
      </p:sp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8AF3AF03-C9E7-F30D-80C5-EFA52EC66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022" y="344158"/>
            <a:ext cx="5083766" cy="112918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1A37A57-EA55-E928-5594-8149F8AE68CC}"/>
              </a:ext>
            </a:extLst>
          </p:cNvPr>
          <p:cNvGrpSpPr/>
          <p:nvPr/>
        </p:nvGrpSpPr>
        <p:grpSpPr>
          <a:xfrm>
            <a:off x="241236" y="94129"/>
            <a:ext cx="1601012" cy="1430023"/>
            <a:chOff x="442930" y="128953"/>
            <a:chExt cx="2410433" cy="230944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D72CA9E-D1F5-461B-87AF-D81C001B9FAB}"/>
                </a:ext>
              </a:extLst>
            </p:cNvPr>
            <p:cNvSpPr/>
            <p:nvPr/>
          </p:nvSpPr>
          <p:spPr>
            <a:xfrm>
              <a:off x="462511" y="234462"/>
              <a:ext cx="2268965" cy="220393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Logo&#10;&#10;Description automatically generated">
              <a:extLst>
                <a:ext uri="{FF2B5EF4-FFF2-40B4-BE49-F238E27FC236}">
                  <a16:creationId xmlns:a16="http://schemas.microsoft.com/office/drawing/2014/main" id="{B4816587-3F3B-5CA4-4C9D-D14001CB79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39" t="6308" r="30649" b="46923"/>
            <a:stretch/>
          </p:blipFill>
          <p:spPr>
            <a:xfrm>
              <a:off x="442930" y="128953"/>
              <a:ext cx="2410433" cy="22273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0587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6E836-A44A-A5BF-275D-7A11A8F37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15000" b="1" dirty="0"/>
              <a:t>Beverage</a:t>
            </a:r>
          </a:p>
        </p:txBody>
      </p:sp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4D6BA83E-6045-4193-773B-E96D644BB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022" y="344158"/>
            <a:ext cx="5083766" cy="112918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0440527-F081-97E6-74C8-F7697E1F2F86}"/>
              </a:ext>
            </a:extLst>
          </p:cNvPr>
          <p:cNvGrpSpPr/>
          <p:nvPr/>
        </p:nvGrpSpPr>
        <p:grpSpPr>
          <a:xfrm>
            <a:off x="241236" y="94129"/>
            <a:ext cx="1601012" cy="1430023"/>
            <a:chOff x="442930" y="128953"/>
            <a:chExt cx="2410433" cy="230944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7445711-7BAA-9942-D458-C1D5ACC26228}"/>
                </a:ext>
              </a:extLst>
            </p:cNvPr>
            <p:cNvSpPr/>
            <p:nvPr/>
          </p:nvSpPr>
          <p:spPr>
            <a:xfrm>
              <a:off x="462511" y="234462"/>
              <a:ext cx="2268965" cy="220393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 descr="Logo&#10;&#10;Description automatically generated">
              <a:extLst>
                <a:ext uri="{FF2B5EF4-FFF2-40B4-BE49-F238E27FC236}">
                  <a16:creationId xmlns:a16="http://schemas.microsoft.com/office/drawing/2014/main" id="{D8E490D3-A12B-5EE7-09B0-363C606FE1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39" t="6308" r="30649" b="46923"/>
            <a:stretch/>
          </p:blipFill>
          <p:spPr>
            <a:xfrm>
              <a:off x="442930" y="128953"/>
              <a:ext cx="2410433" cy="22273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8324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F6F9C-A18F-9F7C-5BA0-CAA710F83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118" y="485140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Speak Appropriately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41165-29B0-5C1E-4D42-38FE69B39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 algn="ctr">
              <a:buNone/>
            </a:pPr>
            <a:r>
              <a:rPr lang="en-US" sz="15000" b="1" dirty="0"/>
              <a:t>So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AAD1DED-C78A-ABA5-226C-A85AE30D0E4C}"/>
              </a:ext>
            </a:extLst>
          </p:cNvPr>
          <p:cNvGrpSpPr/>
          <p:nvPr/>
        </p:nvGrpSpPr>
        <p:grpSpPr>
          <a:xfrm>
            <a:off x="218201" y="94129"/>
            <a:ext cx="1677834" cy="1491549"/>
            <a:chOff x="442930" y="128953"/>
            <a:chExt cx="2410433" cy="230944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76E5B70-677A-83DB-17F5-DE599AB6F446}"/>
                </a:ext>
              </a:extLst>
            </p:cNvPr>
            <p:cNvSpPr/>
            <p:nvPr/>
          </p:nvSpPr>
          <p:spPr>
            <a:xfrm>
              <a:off x="462511" y="234462"/>
              <a:ext cx="2268965" cy="220393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E87823A5-12B4-FD38-FA4F-626CA9C44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39" t="6308" r="30649" b="46923"/>
            <a:stretch/>
          </p:blipFill>
          <p:spPr>
            <a:xfrm>
              <a:off x="442930" y="128953"/>
              <a:ext cx="2410433" cy="2227384"/>
            </a:xfrm>
            <a:prstGeom prst="rect">
              <a:avLst/>
            </a:prstGeom>
          </p:spPr>
        </p:pic>
      </p:grp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AC3054C8-8809-6E76-1EA7-39CDF53DA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022" y="344158"/>
            <a:ext cx="5083766" cy="112918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E792A55-D3E0-11C4-E2C2-A2EDF2D04A2B}"/>
              </a:ext>
            </a:extLst>
          </p:cNvPr>
          <p:cNvGrpSpPr/>
          <p:nvPr/>
        </p:nvGrpSpPr>
        <p:grpSpPr>
          <a:xfrm>
            <a:off x="241236" y="94129"/>
            <a:ext cx="1601012" cy="1430023"/>
            <a:chOff x="442930" y="128953"/>
            <a:chExt cx="2410433" cy="230944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9558CCE-B0BB-1C19-8BC3-351A818C3BB7}"/>
                </a:ext>
              </a:extLst>
            </p:cNvPr>
            <p:cNvSpPr/>
            <p:nvPr/>
          </p:nvSpPr>
          <p:spPr>
            <a:xfrm>
              <a:off x="462511" y="234462"/>
              <a:ext cx="2268965" cy="220393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6D9F5935-5524-5F76-8276-14A5F303CE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39" t="6308" r="30649" b="46923"/>
            <a:stretch/>
          </p:blipFill>
          <p:spPr>
            <a:xfrm>
              <a:off x="442930" y="128953"/>
              <a:ext cx="2410433" cy="22273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3563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DEC59-9FA0-39EB-99A0-EEF62F4AC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493" y="5091347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Remember who we are speaking 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5AEDE-83B3-8DC6-72A4-4C779B7F59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 algn="ctr">
              <a:buNone/>
            </a:pPr>
            <a:r>
              <a:rPr lang="en-US" sz="15000" b="1" dirty="0"/>
              <a:t>Keep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9D838B8D-8570-EBF6-0F6A-E803ACC36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022" y="344158"/>
            <a:ext cx="5083766" cy="112918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6AB1452-CF61-EB76-2B86-567A0B8A9A52}"/>
              </a:ext>
            </a:extLst>
          </p:cNvPr>
          <p:cNvGrpSpPr/>
          <p:nvPr/>
        </p:nvGrpSpPr>
        <p:grpSpPr>
          <a:xfrm>
            <a:off x="241236" y="94129"/>
            <a:ext cx="1601012" cy="1430023"/>
            <a:chOff x="442930" y="128953"/>
            <a:chExt cx="2410433" cy="230944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A42DAE6-5B34-4683-1683-5C7142A99373}"/>
                </a:ext>
              </a:extLst>
            </p:cNvPr>
            <p:cNvSpPr/>
            <p:nvPr/>
          </p:nvSpPr>
          <p:spPr>
            <a:xfrm>
              <a:off x="462511" y="234462"/>
              <a:ext cx="2268965" cy="220393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09E37EF0-1056-CE8D-E2A0-A644A35F65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39" t="6308" r="30649" b="46923"/>
            <a:stretch/>
          </p:blipFill>
          <p:spPr>
            <a:xfrm>
              <a:off x="442930" y="128953"/>
              <a:ext cx="2410433" cy="22273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8346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88F5B-F63E-DBAF-F8DC-1A660E940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50572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What do we want them to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CD693-2DE0-BAB8-E768-A57758CF4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 algn="ctr">
              <a:buNone/>
            </a:pPr>
            <a:r>
              <a:rPr lang="en-US" sz="15000" b="1" dirty="0"/>
              <a:t>Ta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B461E89-0F5C-66B6-92CF-C372DCBA95D1}"/>
              </a:ext>
            </a:extLst>
          </p:cNvPr>
          <p:cNvGrpSpPr/>
          <p:nvPr/>
        </p:nvGrpSpPr>
        <p:grpSpPr>
          <a:xfrm>
            <a:off x="218201" y="94129"/>
            <a:ext cx="1677834" cy="1491549"/>
            <a:chOff x="442930" y="128953"/>
            <a:chExt cx="2410433" cy="230944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D85FD0C-C26B-3E98-026C-C0A948A15ABC}"/>
                </a:ext>
              </a:extLst>
            </p:cNvPr>
            <p:cNvSpPr/>
            <p:nvPr/>
          </p:nvSpPr>
          <p:spPr>
            <a:xfrm>
              <a:off x="462511" y="234462"/>
              <a:ext cx="2268965" cy="220393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222500FA-554A-6B46-5C8B-2BE3B0CF0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39" t="6308" r="30649" b="46923"/>
            <a:stretch/>
          </p:blipFill>
          <p:spPr>
            <a:xfrm>
              <a:off x="442930" y="128953"/>
              <a:ext cx="2410433" cy="2227384"/>
            </a:xfrm>
            <a:prstGeom prst="rect">
              <a:avLst/>
            </a:prstGeom>
          </p:spPr>
        </p:pic>
      </p:grp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69BF07C3-277F-E31B-C7E9-3502AD8FF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022" y="344158"/>
            <a:ext cx="5083766" cy="112918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5786D0E-F4E9-0042-A71A-A1846D494599}"/>
              </a:ext>
            </a:extLst>
          </p:cNvPr>
          <p:cNvGrpSpPr/>
          <p:nvPr/>
        </p:nvGrpSpPr>
        <p:grpSpPr>
          <a:xfrm>
            <a:off x="241236" y="94129"/>
            <a:ext cx="1601012" cy="1430023"/>
            <a:chOff x="442930" y="128953"/>
            <a:chExt cx="2410433" cy="230944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304E9D9-E1FC-81B5-D209-B72311549919}"/>
                </a:ext>
              </a:extLst>
            </p:cNvPr>
            <p:cNvSpPr/>
            <p:nvPr/>
          </p:nvSpPr>
          <p:spPr>
            <a:xfrm>
              <a:off x="462511" y="234462"/>
              <a:ext cx="2268965" cy="220393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69BF8810-7314-EE98-1883-C9E5BCF0B7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39" t="6308" r="30649" b="46923"/>
            <a:stretch/>
          </p:blipFill>
          <p:spPr>
            <a:xfrm>
              <a:off x="442930" y="128953"/>
              <a:ext cx="2410433" cy="22273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9671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posing for a picture&#10;&#10;Description automatically generated">
            <a:extLst>
              <a:ext uri="{FF2B5EF4-FFF2-40B4-BE49-F238E27FC236}">
                <a16:creationId xmlns:a16="http://schemas.microsoft.com/office/drawing/2014/main" id="{B6D3ECD9-6E4E-47D5-9CD1-257390FC10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" r="11572"/>
          <a:stretch/>
        </p:blipFill>
        <p:spPr>
          <a:xfrm>
            <a:off x="1177611" y="1683657"/>
            <a:ext cx="3117985" cy="23086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2B534A-EB3C-4846-BFC8-3C861B5A8D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" r="4411"/>
          <a:stretch/>
        </p:blipFill>
        <p:spPr>
          <a:xfrm>
            <a:off x="5048747" y="1486188"/>
            <a:ext cx="2539798" cy="2506073"/>
          </a:xfrm>
          <a:prstGeom prst="rect">
            <a:avLst/>
          </a:prstGeom>
        </p:spPr>
      </p:pic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000B3399-E298-4558-BFAD-C91CA507A7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9" t="1310" r="15919" b="1892"/>
          <a:stretch/>
        </p:blipFill>
        <p:spPr>
          <a:xfrm>
            <a:off x="8835888" y="1486189"/>
            <a:ext cx="2334345" cy="25063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3811F4D-F560-48CA-AF07-B008D97A8C5B}"/>
              </a:ext>
            </a:extLst>
          </p:cNvPr>
          <p:cNvSpPr/>
          <p:nvPr/>
        </p:nvSpPr>
        <p:spPr>
          <a:xfrm>
            <a:off x="994318" y="3992262"/>
            <a:ext cx="999262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en-US" sz="2800" dirty="0"/>
            </a:br>
            <a:endParaRPr lang="en-US" sz="2800" dirty="0"/>
          </a:p>
          <a:p>
            <a:pPr algn="ctr"/>
            <a:r>
              <a:rPr lang="en-US" sz="3600" b="1" dirty="0"/>
              <a:t>THERE IS NO SUCH THING AS A SILLY QUESTION ! </a:t>
            </a:r>
            <a:endParaRPr lang="en-GB" sz="2800" b="1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F5D4138-1B56-44BE-96C3-AC9C50512CA7}"/>
              </a:ext>
            </a:extLst>
          </p:cNvPr>
          <p:cNvSpPr txBox="1">
            <a:spLocks/>
          </p:cNvSpPr>
          <p:nvPr/>
        </p:nvSpPr>
        <p:spPr>
          <a:xfrm>
            <a:off x="101503" y="164990"/>
            <a:ext cx="8593149" cy="1076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ANY QUESTIONS </a:t>
            </a:r>
          </a:p>
          <a:p>
            <a:r>
              <a:rPr lang="en-GB" b="1" dirty="0"/>
              <a:t>SO FAR ? </a:t>
            </a:r>
          </a:p>
        </p:txBody>
      </p:sp>
    </p:spTree>
    <p:extLst>
      <p:ext uri="{BB962C8B-B14F-4D97-AF65-F5344CB8AC3E}">
        <p14:creationId xmlns:p14="http://schemas.microsoft.com/office/powerpoint/2010/main" val="963865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69696F9-EC5D-4D7B-B1A1-16094595F5FA}"/>
              </a:ext>
            </a:extLst>
          </p:cNvPr>
          <p:cNvSpPr/>
          <p:nvPr/>
        </p:nvSpPr>
        <p:spPr>
          <a:xfrm rot="10800000">
            <a:off x="-1" y="-1"/>
            <a:ext cx="5745893" cy="3972698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DDA8DB-0656-48A4-B992-634EE1227737}"/>
              </a:ext>
            </a:extLst>
          </p:cNvPr>
          <p:cNvSpPr txBox="1"/>
          <p:nvPr/>
        </p:nvSpPr>
        <p:spPr>
          <a:xfrm>
            <a:off x="2766644" y="1922018"/>
            <a:ext cx="7485734" cy="4747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i="1" dirty="0">
                <a:solidFill>
                  <a:schemeClr val="bg1"/>
                </a:solidFill>
              </a:rPr>
              <a:t>s</a:t>
            </a:r>
            <a:br>
              <a:rPr lang="en-GB" sz="4000" b="1" i="1" dirty="0">
                <a:solidFill>
                  <a:schemeClr val="accent1"/>
                </a:solidFill>
              </a:rPr>
            </a:br>
            <a:r>
              <a:rPr lang="en-GB" sz="6600" b="1" dirty="0">
                <a:solidFill>
                  <a:schemeClr val="accent1"/>
                </a:solidFill>
              </a:rPr>
              <a:t>WELCOME</a:t>
            </a:r>
            <a:r>
              <a:rPr lang="en-GB" sz="8000" b="1" dirty="0">
                <a:solidFill>
                  <a:schemeClr val="accent1"/>
                </a:solidFill>
              </a:rPr>
              <a:t>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000" b="1" dirty="0">
                <a:solidFill>
                  <a:srgbClr val="FFB84F"/>
                </a:solidFill>
              </a:rPr>
              <a:t>Introductions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000" b="1" dirty="0">
                <a:solidFill>
                  <a:srgbClr val="FFB84F"/>
                </a:solidFill>
              </a:rPr>
              <a:t>Timings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000" b="1" dirty="0">
                <a:solidFill>
                  <a:srgbClr val="FFB84F"/>
                </a:solidFill>
              </a:rPr>
              <a:t>Health &amp; Safety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000" b="1" dirty="0">
                <a:solidFill>
                  <a:srgbClr val="FFB84F"/>
                </a:solidFill>
              </a:rPr>
              <a:t>Filming (permission)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000" b="1" dirty="0">
                <a:solidFill>
                  <a:srgbClr val="FFB84F"/>
                </a:solidFill>
              </a:rPr>
              <a:t>Translation help</a:t>
            </a:r>
          </a:p>
          <a:p>
            <a:endParaRPr lang="en-GB" sz="1050" dirty="0">
              <a:solidFill>
                <a:schemeClr val="accent1"/>
              </a:solidFill>
            </a:endParaRP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F9E6BD9C-7795-45BC-879C-9F9F2C0F48C8}"/>
              </a:ext>
            </a:extLst>
          </p:cNvPr>
          <p:cNvSpPr/>
          <p:nvPr/>
        </p:nvSpPr>
        <p:spPr>
          <a:xfrm rot="10800000" flipH="1">
            <a:off x="-2" y="-37388"/>
            <a:ext cx="6023429" cy="4225449"/>
          </a:xfrm>
          <a:prstGeom prst="rtTriangle">
            <a:avLst/>
          </a:prstGeom>
          <a:solidFill>
            <a:srgbClr val="0070C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DC3846-93D9-E856-B5C1-CD20CCD61D2A}"/>
              </a:ext>
            </a:extLst>
          </p:cNvPr>
          <p:cNvSpPr/>
          <p:nvPr/>
        </p:nvSpPr>
        <p:spPr>
          <a:xfrm>
            <a:off x="462511" y="234462"/>
            <a:ext cx="2268965" cy="22039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99E6A36-6F16-7C50-B298-6F44F157BB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9" t="6308" r="30649" b="46923"/>
          <a:stretch/>
        </p:blipFill>
        <p:spPr>
          <a:xfrm>
            <a:off x="427343" y="128953"/>
            <a:ext cx="2410433" cy="2227384"/>
          </a:xfrm>
          <a:prstGeom prst="rect">
            <a:avLst/>
          </a:prstGeom>
        </p:spPr>
      </p:pic>
      <p:pic>
        <p:nvPicPr>
          <p:cNvPr id="13" name="Picture 1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F5AC11DB-60B0-5466-B487-CCA72D1DF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r="38932"/>
          <a:stretch/>
        </p:blipFill>
        <p:spPr>
          <a:xfrm rot="5400000">
            <a:off x="8682513" y="2974296"/>
            <a:ext cx="2751714" cy="3877465"/>
          </a:xfrm>
          <a:prstGeom prst="rect">
            <a:avLst/>
          </a:prstGeom>
        </p:spPr>
      </p:pic>
      <p:pic>
        <p:nvPicPr>
          <p:cNvPr id="15" name="Picture 14" descr="A picture containing indoor, person, wall, floor&#10;&#10;Description automatically generated">
            <a:extLst>
              <a:ext uri="{FF2B5EF4-FFF2-40B4-BE49-F238E27FC236}">
                <a16:creationId xmlns:a16="http://schemas.microsoft.com/office/drawing/2014/main" id="{6FF67036-499B-784F-EEE3-A78C1DE8D5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7" b="26493"/>
          <a:stretch/>
        </p:blipFill>
        <p:spPr>
          <a:xfrm>
            <a:off x="8119636" y="128954"/>
            <a:ext cx="3877467" cy="30083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749C8C4-8946-1D20-D71D-7ACF0251F307}"/>
              </a:ext>
            </a:extLst>
          </p:cNvPr>
          <p:cNvSpPr txBox="1"/>
          <p:nvPr/>
        </p:nvSpPr>
        <p:spPr>
          <a:xfrm>
            <a:off x="8119636" y="3152978"/>
            <a:ext cx="3713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Mariana Vyniarska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A35B91-A1B1-4F6A-8C80-B890329287BF}"/>
              </a:ext>
            </a:extLst>
          </p:cNvPr>
          <p:cNvSpPr txBox="1"/>
          <p:nvPr/>
        </p:nvSpPr>
        <p:spPr>
          <a:xfrm>
            <a:off x="8119636" y="6315780"/>
            <a:ext cx="3713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Co-ordinating team </a:t>
            </a:r>
          </a:p>
        </p:txBody>
      </p:sp>
    </p:spTree>
    <p:extLst>
      <p:ext uri="{BB962C8B-B14F-4D97-AF65-F5344CB8AC3E}">
        <p14:creationId xmlns:p14="http://schemas.microsoft.com/office/powerpoint/2010/main" val="2050384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130C952-A1AD-6911-4676-5294A4761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1" y="869577"/>
            <a:ext cx="2628900" cy="2133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F5B8F5-687E-FB35-C043-818BAF4D0998}"/>
              </a:ext>
            </a:extLst>
          </p:cNvPr>
          <p:cNvSpPr txBox="1"/>
          <p:nvPr/>
        </p:nvSpPr>
        <p:spPr>
          <a:xfrm>
            <a:off x="4155141" y="2649071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David – do you have some content for this section ? </a:t>
            </a:r>
          </a:p>
        </p:txBody>
      </p:sp>
    </p:spTree>
    <p:extLst>
      <p:ext uri="{BB962C8B-B14F-4D97-AF65-F5344CB8AC3E}">
        <p14:creationId xmlns:p14="http://schemas.microsoft.com/office/powerpoint/2010/main" val="2693029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posing for a picture&#10;&#10;Description automatically generated">
            <a:extLst>
              <a:ext uri="{FF2B5EF4-FFF2-40B4-BE49-F238E27FC236}">
                <a16:creationId xmlns:a16="http://schemas.microsoft.com/office/drawing/2014/main" id="{B6D3ECD9-6E4E-47D5-9CD1-257390FC10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" r="11572"/>
          <a:stretch/>
        </p:blipFill>
        <p:spPr>
          <a:xfrm>
            <a:off x="1177611" y="1683657"/>
            <a:ext cx="3117985" cy="23086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2B534A-EB3C-4846-BFC8-3C861B5A8D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" r="4411"/>
          <a:stretch/>
        </p:blipFill>
        <p:spPr>
          <a:xfrm>
            <a:off x="5048747" y="1486188"/>
            <a:ext cx="2539798" cy="2506073"/>
          </a:xfrm>
          <a:prstGeom prst="rect">
            <a:avLst/>
          </a:prstGeom>
        </p:spPr>
      </p:pic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000B3399-E298-4558-BFAD-C91CA507A7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9" t="1310" r="15919" b="1892"/>
          <a:stretch/>
        </p:blipFill>
        <p:spPr>
          <a:xfrm>
            <a:off x="8835888" y="1486189"/>
            <a:ext cx="2334345" cy="25063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3811F4D-F560-48CA-AF07-B008D97A8C5B}"/>
              </a:ext>
            </a:extLst>
          </p:cNvPr>
          <p:cNvSpPr/>
          <p:nvPr/>
        </p:nvSpPr>
        <p:spPr>
          <a:xfrm>
            <a:off x="994318" y="3992262"/>
            <a:ext cx="999262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en-US" sz="2800" dirty="0"/>
            </a:br>
            <a:endParaRPr lang="en-US" sz="2800" dirty="0"/>
          </a:p>
          <a:p>
            <a:pPr algn="ctr"/>
            <a:r>
              <a:rPr lang="en-US" sz="3600" b="1" dirty="0"/>
              <a:t>THERE IS NO SUCH THING AS A SILLY QUESTION ! </a:t>
            </a:r>
            <a:endParaRPr lang="en-GB" sz="2800" b="1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F5D4138-1B56-44BE-96C3-AC9C50512CA7}"/>
              </a:ext>
            </a:extLst>
          </p:cNvPr>
          <p:cNvSpPr txBox="1">
            <a:spLocks/>
          </p:cNvSpPr>
          <p:nvPr/>
        </p:nvSpPr>
        <p:spPr>
          <a:xfrm>
            <a:off x="101503" y="164990"/>
            <a:ext cx="8593149" cy="1076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ANY QUESTIONS </a:t>
            </a:r>
          </a:p>
          <a:p>
            <a:r>
              <a:rPr lang="en-GB" b="1" dirty="0"/>
              <a:t>SO FAR ? </a:t>
            </a:r>
          </a:p>
        </p:txBody>
      </p:sp>
    </p:spTree>
    <p:extLst>
      <p:ext uri="{BB962C8B-B14F-4D97-AF65-F5344CB8AC3E}">
        <p14:creationId xmlns:p14="http://schemas.microsoft.com/office/powerpoint/2010/main" val="166594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7F5B8F5-687E-FB35-C043-818BAF4D0998}"/>
              </a:ext>
            </a:extLst>
          </p:cNvPr>
          <p:cNvSpPr txBox="1"/>
          <p:nvPr/>
        </p:nvSpPr>
        <p:spPr>
          <a:xfrm>
            <a:off x="4155141" y="2649071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David – do you have some content for this section ? </a:t>
            </a:r>
          </a:p>
        </p:txBody>
      </p: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1593F11C-1EAB-3AF8-6BA8-BCC7C118D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76" y="1074271"/>
            <a:ext cx="27432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46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posing for a picture&#10;&#10;Description automatically generated">
            <a:extLst>
              <a:ext uri="{FF2B5EF4-FFF2-40B4-BE49-F238E27FC236}">
                <a16:creationId xmlns:a16="http://schemas.microsoft.com/office/drawing/2014/main" id="{B6D3ECD9-6E4E-47D5-9CD1-257390FC10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" r="11572"/>
          <a:stretch/>
        </p:blipFill>
        <p:spPr>
          <a:xfrm>
            <a:off x="1177611" y="1683657"/>
            <a:ext cx="3117985" cy="23086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2B534A-EB3C-4846-BFC8-3C861B5A8D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" r="4411"/>
          <a:stretch/>
        </p:blipFill>
        <p:spPr>
          <a:xfrm>
            <a:off x="5048747" y="1486188"/>
            <a:ext cx="2539798" cy="2506073"/>
          </a:xfrm>
          <a:prstGeom prst="rect">
            <a:avLst/>
          </a:prstGeom>
        </p:spPr>
      </p:pic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000B3399-E298-4558-BFAD-C91CA507A7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9" t="1310" r="15919" b="1892"/>
          <a:stretch/>
        </p:blipFill>
        <p:spPr>
          <a:xfrm>
            <a:off x="8835888" y="1486189"/>
            <a:ext cx="2334345" cy="25063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3811F4D-F560-48CA-AF07-B008D97A8C5B}"/>
              </a:ext>
            </a:extLst>
          </p:cNvPr>
          <p:cNvSpPr/>
          <p:nvPr/>
        </p:nvSpPr>
        <p:spPr>
          <a:xfrm>
            <a:off x="994318" y="3992262"/>
            <a:ext cx="999262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en-US" sz="2800" dirty="0"/>
            </a:br>
            <a:endParaRPr lang="en-US" sz="2800" dirty="0"/>
          </a:p>
          <a:p>
            <a:pPr algn="ctr"/>
            <a:r>
              <a:rPr lang="en-US" sz="3600" b="1" dirty="0"/>
              <a:t>THERE IS NO SUCH THING AS A SILLY QUESTION ! </a:t>
            </a:r>
            <a:endParaRPr lang="en-GB" sz="2800" b="1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F5D4138-1B56-44BE-96C3-AC9C50512CA7}"/>
              </a:ext>
            </a:extLst>
          </p:cNvPr>
          <p:cNvSpPr txBox="1">
            <a:spLocks/>
          </p:cNvSpPr>
          <p:nvPr/>
        </p:nvSpPr>
        <p:spPr>
          <a:xfrm>
            <a:off x="101503" y="164990"/>
            <a:ext cx="8593149" cy="1076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ANY QUESTIONS </a:t>
            </a:r>
          </a:p>
          <a:p>
            <a:r>
              <a:rPr lang="en-GB" b="1" dirty="0"/>
              <a:t>SO FAR ? </a:t>
            </a:r>
          </a:p>
        </p:txBody>
      </p:sp>
    </p:spTree>
    <p:extLst>
      <p:ext uri="{BB962C8B-B14F-4D97-AF65-F5344CB8AC3E}">
        <p14:creationId xmlns:p14="http://schemas.microsoft.com/office/powerpoint/2010/main" val="3716501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7F5B8F5-687E-FB35-C043-818BAF4D0998}"/>
              </a:ext>
            </a:extLst>
          </p:cNvPr>
          <p:cNvSpPr txBox="1"/>
          <p:nvPr/>
        </p:nvSpPr>
        <p:spPr>
          <a:xfrm>
            <a:off x="4155141" y="2649071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David – do you have some content for this section ? </a:t>
            </a:r>
          </a:p>
        </p:txBody>
      </p: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5830302-0F0D-9501-6117-9307E985A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2" y="887506"/>
            <a:ext cx="28194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01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posing for a picture&#10;&#10;Description automatically generated">
            <a:extLst>
              <a:ext uri="{FF2B5EF4-FFF2-40B4-BE49-F238E27FC236}">
                <a16:creationId xmlns:a16="http://schemas.microsoft.com/office/drawing/2014/main" id="{B6D3ECD9-6E4E-47D5-9CD1-257390FC10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" r="11572"/>
          <a:stretch/>
        </p:blipFill>
        <p:spPr>
          <a:xfrm>
            <a:off x="1177611" y="1683657"/>
            <a:ext cx="3117985" cy="23086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2B534A-EB3C-4846-BFC8-3C861B5A8D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" r="4411"/>
          <a:stretch/>
        </p:blipFill>
        <p:spPr>
          <a:xfrm>
            <a:off x="5048747" y="1486188"/>
            <a:ext cx="2539798" cy="2506073"/>
          </a:xfrm>
          <a:prstGeom prst="rect">
            <a:avLst/>
          </a:prstGeom>
        </p:spPr>
      </p:pic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000B3399-E298-4558-BFAD-C91CA507A7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9" t="1310" r="15919" b="1892"/>
          <a:stretch/>
        </p:blipFill>
        <p:spPr>
          <a:xfrm>
            <a:off x="8835888" y="1486189"/>
            <a:ext cx="2334345" cy="25063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3811F4D-F560-48CA-AF07-B008D97A8C5B}"/>
              </a:ext>
            </a:extLst>
          </p:cNvPr>
          <p:cNvSpPr/>
          <p:nvPr/>
        </p:nvSpPr>
        <p:spPr>
          <a:xfrm>
            <a:off x="994318" y="3992262"/>
            <a:ext cx="999262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en-US" sz="2800" dirty="0"/>
            </a:br>
            <a:endParaRPr lang="en-US" sz="2800" dirty="0"/>
          </a:p>
          <a:p>
            <a:pPr algn="ctr"/>
            <a:r>
              <a:rPr lang="en-US" sz="3600" b="1" dirty="0"/>
              <a:t>THERE IS NO SUCH THING AS A SILLY QUESTION ! </a:t>
            </a:r>
            <a:endParaRPr lang="en-GB" sz="2800" b="1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F5D4138-1B56-44BE-96C3-AC9C50512CA7}"/>
              </a:ext>
            </a:extLst>
          </p:cNvPr>
          <p:cNvSpPr txBox="1">
            <a:spLocks/>
          </p:cNvSpPr>
          <p:nvPr/>
        </p:nvSpPr>
        <p:spPr>
          <a:xfrm>
            <a:off x="101503" y="164990"/>
            <a:ext cx="8593149" cy="1076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ANY QUESTIONS </a:t>
            </a:r>
          </a:p>
          <a:p>
            <a:r>
              <a:rPr lang="en-GB" b="1" dirty="0"/>
              <a:t>SO FAR ? </a:t>
            </a:r>
          </a:p>
        </p:txBody>
      </p:sp>
    </p:spTree>
    <p:extLst>
      <p:ext uri="{BB962C8B-B14F-4D97-AF65-F5344CB8AC3E}">
        <p14:creationId xmlns:p14="http://schemas.microsoft.com/office/powerpoint/2010/main" val="288406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753D923-1E66-441E-A4E4-DC8A336A5EF2}"/>
              </a:ext>
            </a:extLst>
          </p:cNvPr>
          <p:cNvGrpSpPr/>
          <p:nvPr/>
        </p:nvGrpSpPr>
        <p:grpSpPr>
          <a:xfrm>
            <a:off x="-33869" y="-115271"/>
            <a:ext cx="12139128" cy="7088542"/>
            <a:chOff x="18347" y="-135291"/>
            <a:chExt cx="11865682" cy="7088542"/>
          </a:xfrm>
        </p:grpSpPr>
        <p:pic>
          <p:nvPicPr>
            <p:cNvPr id="3" name="Picture 2" descr="A close up of a person&#10;&#10;Description automatically generated">
              <a:extLst>
                <a:ext uri="{FF2B5EF4-FFF2-40B4-BE49-F238E27FC236}">
                  <a16:creationId xmlns:a16="http://schemas.microsoft.com/office/drawing/2014/main" id="{02D92E7D-DC99-4610-8C25-B033A2B7B4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946" r="3835" b="-1"/>
            <a:stretch/>
          </p:blipFill>
          <p:spPr>
            <a:xfrm>
              <a:off x="18347" y="-135291"/>
              <a:ext cx="11865682" cy="7088542"/>
            </a:xfrm>
            <a:prstGeom prst="rect">
              <a:avLst/>
            </a:prstGeom>
            <a:effectLst>
              <a:innerShdw blurRad="63500" dist="50800">
                <a:prstClr val="black">
                  <a:alpha val="50000"/>
                </a:prstClr>
              </a:innerShdw>
            </a:effectLst>
          </p:spPr>
        </p:pic>
        <p:pic>
          <p:nvPicPr>
            <p:cNvPr id="7" name="Picture 6" descr="A close up of a sign&#10;&#10;Description automatically generated">
              <a:extLst>
                <a:ext uri="{FF2B5EF4-FFF2-40B4-BE49-F238E27FC236}">
                  <a16:creationId xmlns:a16="http://schemas.microsoft.com/office/drawing/2014/main" id="{E4D6A6DC-558C-4149-9A61-825A9859A918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6692">
              <a:off x="9495886" y="4430874"/>
              <a:ext cx="591475" cy="654886"/>
            </a:xfrm>
            <a:prstGeom prst="flowChartConnector">
              <a:avLst/>
            </a:prstGeom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</p:pic>
      </p:grp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69696F9-EC5D-4D7B-B1A1-16094595F5FA}"/>
              </a:ext>
            </a:extLst>
          </p:cNvPr>
          <p:cNvSpPr/>
          <p:nvPr/>
        </p:nvSpPr>
        <p:spPr>
          <a:xfrm rot="10800000">
            <a:off x="-33869" y="-1"/>
            <a:ext cx="6129868" cy="4005944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DDA8DB-0656-48A4-B992-634EE1227737}"/>
              </a:ext>
            </a:extLst>
          </p:cNvPr>
          <p:cNvSpPr txBox="1"/>
          <p:nvPr/>
        </p:nvSpPr>
        <p:spPr>
          <a:xfrm>
            <a:off x="86741" y="98534"/>
            <a:ext cx="878116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950" b="1" dirty="0">
                <a:solidFill>
                  <a:srgbClr val="1BBC9D"/>
                </a:solidFill>
              </a:rPr>
              <a:t>CERTIFICATE OF </a:t>
            </a:r>
          </a:p>
          <a:p>
            <a:r>
              <a:rPr lang="en-GB" sz="4950" b="1" dirty="0">
                <a:solidFill>
                  <a:srgbClr val="1BBC9D"/>
                </a:solidFill>
              </a:rPr>
              <a:t>ATTENDANCE</a:t>
            </a:r>
            <a:endParaRPr lang="en-GB" sz="1350" dirty="0">
              <a:solidFill>
                <a:srgbClr val="1BBC9D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008871-C8DE-4123-AFCF-565F3B831060}"/>
              </a:ext>
            </a:extLst>
          </p:cNvPr>
          <p:cNvSpPr txBox="1"/>
          <p:nvPr/>
        </p:nvSpPr>
        <p:spPr>
          <a:xfrm>
            <a:off x="940488" y="2511527"/>
            <a:ext cx="4991015" cy="3023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This is to certify that </a:t>
            </a:r>
          </a:p>
          <a:p>
            <a:pPr algn="ctr"/>
            <a:endParaRPr lang="en-GB" b="1" dirty="0"/>
          </a:p>
          <a:p>
            <a:pPr algn="ctr"/>
            <a:r>
              <a:rPr lang="en-GB" dirty="0"/>
              <a:t>-----------------------------------------------------------</a:t>
            </a:r>
          </a:p>
          <a:p>
            <a:pPr algn="ctr"/>
            <a:r>
              <a:rPr lang="en-GB" b="1" dirty="0"/>
              <a:t>has attended an intensive Facework training course in soft-skill development for the workplace in autumn 2023. </a:t>
            </a:r>
          </a:p>
          <a:p>
            <a:pPr algn="ctr"/>
            <a:endParaRPr lang="en-GB" sz="1050" b="1" dirty="0"/>
          </a:p>
          <a:p>
            <a:pPr algn="ctr"/>
            <a:r>
              <a:rPr lang="en-GB" b="1" dirty="0"/>
              <a:t>This candidate also contributed to helping the Facework team develop new employability training content for the Facework Ukrainian  programme.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C2B643-347F-41BA-88AF-49AECC832E55}"/>
              </a:ext>
            </a:extLst>
          </p:cNvPr>
          <p:cNvSpPr txBox="1"/>
          <p:nvPr/>
        </p:nvSpPr>
        <p:spPr>
          <a:xfrm>
            <a:off x="-706362" y="435429"/>
            <a:ext cx="2549676" cy="807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BA6F2B-3541-4993-A0DA-F2731BC51F7C}"/>
              </a:ext>
            </a:extLst>
          </p:cNvPr>
          <p:cNvSpPr txBox="1"/>
          <p:nvPr/>
        </p:nvSpPr>
        <p:spPr>
          <a:xfrm>
            <a:off x="222558" y="5737984"/>
            <a:ext cx="30770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.............................................</a:t>
            </a:r>
          </a:p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Stephen Carrick-Davies</a:t>
            </a:r>
          </a:p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Facework Founder</a:t>
            </a:r>
          </a:p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Facework UK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73CFB4-DA8E-4C98-AC3E-41D6A386DC32}"/>
              </a:ext>
            </a:extLst>
          </p:cNvPr>
          <p:cNvSpPr txBox="1"/>
          <p:nvPr/>
        </p:nvSpPr>
        <p:spPr>
          <a:xfrm>
            <a:off x="3139923" y="5733146"/>
            <a:ext cx="30770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.......................................</a:t>
            </a:r>
          </a:p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Mariana Vyniarska</a:t>
            </a:r>
          </a:p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Facework Ukraine Manager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F1E69E-2346-9299-3FE4-457C6F3E1F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4" t="8494" r="31057" b="47459"/>
          <a:stretch/>
        </p:blipFill>
        <p:spPr>
          <a:xfrm>
            <a:off x="5082203" y="603390"/>
            <a:ext cx="1906984" cy="170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57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0079A-07C4-FF67-3F5E-E6CC5DD7E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3141" y="580277"/>
            <a:ext cx="10515600" cy="1325563"/>
          </a:xfrm>
        </p:spPr>
        <p:txBody>
          <a:bodyPr/>
          <a:lstStyle/>
          <a:p>
            <a:r>
              <a:rPr lang="en-US" dirty="0"/>
              <a:t>NEXT WEEK’S SESSION </a:t>
            </a:r>
          </a:p>
        </p:txBody>
      </p:sp>
      <p:pic>
        <p:nvPicPr>
          <p:cNvPr id="4" name="Content Placeholder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F7F7DCB-6C97-ECA8-0A4B-9F348C5EF1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500" y="296165"/>
            <a:ext cx="2977304" cy="6265670"/>
          </a:xfrm>
        </p:spPr>
      </p:pic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4EFB25D5-A600-9415-FB13-00070EE62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97" y="261379"/>
            <a:ext cx="2977304" cy="630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34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screenshot, parking&#10;&#10;Description automatically generated">
            <a:extLst>
              <a:ext uri="{FF2B5EF4-FFF2-40B4-BE49-F238E27FC236}">
                <a16:creationId xmlns:a16="http://schemas.microsoft.com/office/drawing/2014/main" id="{955586ED-3C8D-FE9C-5122-5A0C83EA86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0000" r="50410"/>
          <a:stretch/>
        </p:blipFill>
        <p:spPr>
          <a:xfrm>
            <a:off x="3950515" y="296166"/>
            <a:ext cx="4010144" cy="3996000"/>
          </a:xfrm>
          <a:prstGeom prst="rect">
            <a:avLst/>
          </a:prstGeom>
        </p:spPr>
      </p:pic>
      <p:pic>
        <p:nvPicPr>
          <p:cNvPr id="13" name="Content Placeholder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85C344E-AF29-B646-2C08-C3ED60CBF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500" y="296165"/>
            <a:ext cx="2977304" cy="6265670"/>
          </a:xfrm>
        </p:spPr>
      </p:pic>
      <p:pic>
        <p:nvPicPr>
          <p:cNvPr id="15" name="Picture 1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58F0326E-98B4-97CA-B0A3-5B3496B0E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97" y="261379"/>
            <a:ext cx="2977304" cy="630045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BEAEC07-E495-FEB9-831A-71E03C1EAA48}"/>
              </a:ext>
            </a:extLst>
          </p:cNvPr>
          <p:cNvSpPr/>
          <p:nvPr/>
        </p:nvSpPr>
        <p:spPr>
          <a:xfrm>
            <a:off x="3950515" y="336506"/>
            <a:ext cx="1725706" cy="1372720"/>
          </a:xfrm>
          <a:prstGeom prst="rect">
            <a:avLst/>
          </a:prstGeom>
          <a:solidFill>
            <a:srgbClr val="F7CF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AA3824AA-6EE5-8EEA-95DF-E4F06E97FB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7" r="29178" b="42404"/>
          <a:stretch/>
        </p:blipFill>
        <p:spPr>
          <a:xfrm>
            <a:off x="4091858" y="101464"/>
            <a:ext cx="1443019" cy="160776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B09E6D3-75FC-72BD-ED30-BE466398D227}"/>
              </a:ext>
            </a:extLst>
          </p:cNvPr>
          <p:cNvSpPr txBox="1"/>
          <p:nvPr/>
        </p:nvSpPr>
        <p:spPr>
          <a:xfrm>
            <a:off x="3453653" y="4486868"/>
            <a:ext cx="52846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4472C4"/>
                </a:solidFill>
              </a:rPr>
              <a:t>For us, by us, to provide </a:t>
            </a:r>
            <a:r>
              <a:rPr lang="en-US" sz="2400" b="1" i="1" u="sng" dirty="0">
                <a:solidFill>
                  <a:srgbClr val="FF0000"/>
                </a:solidFill>
              </a:rPr>
              <a:t>skills training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>
                <a:solidFill>
                  <a:srgbClr val="4472C4"/>
                </a:solidFill>
              </a:rPr>
              <a:t>and a </a:t>
            </a:r>
            <a:r>
              <a:rPr lang="en-US" sz="2400" b="1" i="1" u="sng" dirty="0">
                <a:solidFill>
                  <a:srgbClr val="FF0000"/>
                </a:solidFill>
              </a:rPr>
              <a:t>network</a:t>
            </a:r>
            <a:r>
              <a:rPr lang="en-US" sz="2400" b="1" i="1" dirty="0">
                <a:solidFill>
                  <a:srgbClr val="4472C4"/>
                </a:solidFill>
              </a:rPr>
              <a:t> which helps us gain </a:t>
            </a:r>
            <a:r>
              <a:rPr lang="en-US" sz="2400" b="1" i="1" u="sng" dirty="0">
                <a:solidFill>
                  <a:srgbClr val="FF0000"/>
                </a:solidFill>
              </a:rPr>
              <a:t>confidence</a:t>
            </a:r>
            <a:r>
              <a:rPr lang="en-US" sz="2400" b="1" i="1" dirty="0">
                <a:solidFill>
                  <a:srgbClr val="4472C4"/>
                </a:solidFill>
              </a:rPr>
              <a:t> and find good quality work or further training whilst we are in the UK </a:t>
            </a:r>
            <a:r>
              <a:rPr lang="en-US" sz="2400" b="1" i="1" u="sng" dirty="0">
                <a:solidFill>
                  <a:srgbClr val="FF0000"/>
                </a:solidFill>
              </a:rPr>
              <a:t>and</a:t>
            </a:r>
            <a:r>
              <a:rPr lang="en-US" sz="2400" b="1" i="1" dirty="0">
                <a:solidFill>
                  <a:srgbClr val="4472C4"/>
                </a:solidFill>
              </a:rPr>
              <a:t> when we return to Ukraine.</a:t>
            </a:r>
          </a:p>
        </p:txBody>
      </p:sp>
    </p:spTree>
    <p:extLst>
      <p:ext uri="{BB962C8B-B14F-4D97-AF65-F5344CB8AC3E}">
        <p14:creationId xmlns:p14="http://schemas.microsoft.com/office/powerpoint/2010/main" val="1555423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EAD5DD15-B7EE-4D50-AF49-1BB465868AF5}"/>
              </a:ext>
            </a:extLst>
          </p:cNvPr>
          <p:cNvSpPr/>
          <p:nvPr/>
        </p:nvSpPr>
        <p:spPr>
          <a:xfrm rot="10800000">
            <a:off x="-34408" y="-1"/>
            <a:ext cx="6077189" cy="3362476"/>
          </a:xfrm>
          <a:prstGeom prst="triangle">
            <a:avLst>
              <a:gd name="adj" fmla="val 10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E8173E-DD09-4ED0-8B06-3344173EDEE5}"/>
              </a:ext>
            </a:extLst>
          </p:cNvPr>
          <p:cNvSpPr txBox="1"/>
          <p:nvPr/>
        </p:nvSpPr>
        <p:spPr>
          <a:xfrm>
            <a:off x="768667" y="3107850"/>
            <a:ext cx="8449658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b="1" dirty="0"/>
              <a:t>How would you introduce yourself formally ?</a:t>
            </a:r>
            <a:endParaRPr lang="en-GB" sz="1200" b="1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b="1" dirty="0"/>
              <a:t>What is one thing would you say about yourself that the person you are meeting would remember you by?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sz="2000" b="1" dirty="0"/>
          </a:p>
          <a:p>
            <a:endParaRPr lang="en-GB" dirty="0"/>
          </a:p>
        </p:txBody>
      </p:sp>
      <p:pic>
        <p:nvPicPr>
          <p:cNvPr id="1026" name="Picture 2" descr="Image result for facebook silhouette profile pictures">
            <a:extLst>
              <a:ext uri="{FF2B5EF4-FFF2-40B4-BE49-F238E27FC236}">
                <a16:creationId xmlns:a16="http://schemas.microsoft.com/office/drawing/2014/main" id="{AA1B6A68-1296-4961-9D76-148CFFB6F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325" y="143529"/>
            <a:ext cx="2754095" cy="275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E51B1F-4DA1-4E1F-B556-D95F9C6B3D35}"/>
              </a:ext>
            </a:extLst>
          </p:cNvPr>
          <p:cNvSpPr txBox="1"/>
          <p:nvPr/>
        </p:nvSpPr>
        <p:spPr>
          <a:xfrm>
            <a:off x="9493497" y="74027"/>
            <a:ext cx="22863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/>
              <a:t>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A2E17ED-A8EB-4FEA-9463-2E8B0DEF3B64}"/>
              </a:ext>
            </a:extLst>
          </p:cNvPr>
          <p:cNvSpPr txBox="1">
            <a:spLocks/>
          </p:cNvSpPr>
          <p:nvPr/>
        </p:nvSpPr>
        <p:spPr>
          <a:xfrm>
            <a:off x="9493497" y="2790250"/>
            <a:ext cx="2099077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rgbClr val="4472C4"/>
                </a:solidFill>
              </a:rPr>
              <a:t>What about you ? </a:t>
            </a:r>
            <a:endParaRPr lang="en-GB" sz="2400" b="1" dirty="0">
              <a:solidFill>
                <a:srgbClr val="4472C4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C70AA2-CE43-F8A3-7116-1216E1B68D32}"/>
              </a:ext>
            </a:extLst>
          </p:cNvPr>
          <p:cNvGrpSpPr/>
          <p:nvPr/>
        </p:nvGrpSpPr>
        <p:grpSpPr>
          <a:xfrm>
            <a:off x="200894" y="-1"/>
            <a:ext cx="2300260" cy="2205320"/>
            <a:chOff x="442930" y="128953"/>
            <a:chExt cx="2410433" cy="230944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9248619-D3F7-EC2D-64F9-31F19E126C44}"/>
                </a:ext>
              </a:extLst>
            </p:cNvPr>
            <p:cNvSpPr/>
            <p:nvPr/>
          </p:nvSpPr>
          <p:spPr>
            <a:xfrm>
              <a:off x="462511" y="234462"/>
              <a:ext cx="2268965" cy="220393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DF275289-5ED4-0F70-E177-95C2D00F5F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39" t="6308" r="30649" b="46923"/>
            <a:stretch/>
          </p:blipFill>
          <p:spPr>
            <a:xfrm>
              <a:off x="442930" y="128953"/>
              <a:ext cx="2410433" cy="2227384"/>
            </a:xfrm>
            <a:prstGeom prst="rect">
              <a:avLst/>
            </a:prstGeom>
          </p:spPr>
        </p:pic>
      </p:grpSp>
      <p:pic>
        <p:nvPicPr>
          <p:cNvPr id="16" name="Picture 15" descr="A blue scree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85AB0C77-FCB4-E37A-4536-6716AA9D8F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26" y="5035853"/>
            <a:ext cx="8609099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0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posing for a picture&#10;&#10;Description automatically generated">
            <a:extLst>
              <a:ext uri="{FF2B5EF4-FFF2-40B4-BE49-F238E27FC236}">
                <a16:creationId xmlns:a16="http://schemas.microsoft.com/office/drawing/2014/main" id="{B6D3ECD9-6E4E-47D5-9CD1-257390FC10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" r="11572"/>
          <a:stretch/>
        </p:blipFill>
        <p:spPr>
          <a:xfrm>
            <a:off x="1177611" y="1683657"/>
            <a:ext cx="3117985" cy="23086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2B534A-EB3C-4846-BFC8-3C861B5A8D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" r="4411"/>
          <a:stretch/>
        </p:blipFill>
        <p:spPr>
          <a:xfrm>
            <a:off x="5048747" y="1486188"/>
            <a:ext cx="2539798" cy="2506073"/>
          </a:xfrm>
          <a:prstGeom prst="rect">
            <a:avLst/>
          </a:prstGeom>
        </p:spPr>
      </p:pic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000B3399-E298-4558-BFAD-C91CA507A7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9" t="1310" r="15919" b="1892"/>
          <a:stretch/>
        </p:blipFill>
        <p:spPr>
          <a:xfrm>
            <a:off x="8835888" y="1486189"/>
            <a:ext cx="2334345" cy="25063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3811F4D-F560-48CA-AF07-B008D97A8C5B}"/>
              </a:ext>
            </a:extLst>
          </p:cNvPr>
          <p:cNvSpPr/>
          <p:nvPr/>
        </p:nvSpPr>
        <p:spPr>
          <a:xfrm>
            <a:off x="994318" y="3992262"/>
            <a:ext cx="999262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en-US" sz="2800" dirty="0"/>
            </a:br>
            <a:endParaRPr lang="en-US" sz="2800" dirty="0"/>
          </a:p>
          <a:p>
            <a:pPr algn="ctr"/>
            <a:r>
              <a:rPr lang="en-US" sz="3600" b="1" dirty="0"/>
              <a:t>THERE IS NO SUCH THING AS A SILLY QUESTION ! </a:t>
            </a:r>
            <a:endParaRPr lang="en-GB" sz="2800" b="1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F5D4138-1B56-44BE-96C3-AC9C50512CA7}"/>
              </a:ext>
            </a:extLst>
          </p:cNvPr>
          <p:cNvSpPr txBox="1">
            <a:spLocks/>
          </p:cNvSpPr>
          <p:nvPr/>
        </p:nvSpPr>
        <p:spPr>
          <a:xfrm>
            <a:off x="101503" y="164990"/>
            <a:ext cx="8593149" cy="1076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ANY QUESTIONS </a:t>
            </a:r>
          </a:p>
          <a:p>
            <a:r>
              <a:rPr lang="en-GB" b="1" dirty="0"/>
              <a:t>SO FAR ? </a:t>
            </a:r>
          </a:p>
        </p:txBody>
      </p:sp>
    </p:spTree>
    <p:extLst>
      <p:ext uri="{BB962C8B-B14F-4D97-AF65-F5344CB8AC3E}">
        <p14:creationId xmlns:p14="http://schemas.microsoft.com/office/powerpoint/2010/main" val="2015404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ED10F-75D7-17E3-7877-9705C3549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258" y="186224"/>
            <a:ext cx="10515600" cy="1325563"/>
          </a:xfrm>
        </p:spPr>
        <p:txBody>
          <a:bodyPr/>
          <a:lstStyle/>
          <a:p>
            <a:r>
              <a:rPr lang="en-US" dirty="0"/>
              <a:t>TODAY’S SESSION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B053AEEB-7A7A-FA5A-40A9-9F331BA0B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58" y="2380129"/>
            <a:ext cx="6715215" cy="1491549"/>
          </a:xfrm>
          <a:prstGeom prst="rect">
            <a:avLst/>
          </a:prstGeom>
        </p:spPr>
      </p:pic>
      <p:pic>
        <p:nvPicPr>
          <p:cNvPr id="13" name="Picture 12" descr="A person standing next to a sign&#10;&#10;Description automatically generated with medium confidence">
            <a:extLst>
              <a:ext uri="{FF2B5EF4-FFF2-40B4-BE49-F238E27FC236}">
                <a16:creationId xmlns:a16="http://schemas.microsoft.com/office/drawing/2014/main" id="{60AF48BA-9CB3-F1B3-C600-74099192C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673" y="799025"/>
            <a:ext cx="4096871" cy="30726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E2DAAF-BF20-F9D0-C710-6EB67CBB0C84}"/>
              </a:ext>
            </a:extLst>
          </p:cNvPr>
          <p:cNvSpPr txBox="1"/>
          <p:nvPr/>
        </p:nvSpPr>
        <p:spPr>
          <a:xfrm>
            <a:off x="7799294" y="4047565"/>
            <a:ext cx="4039250" cy="2777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David Powell </a:t>
            </a:r>
          </a:p>
          <a:p>
            <a:endParaRPr lang="en-US" sz="1000" dirty="0"/>
          </a:p>
          <a:p>
            <a:r>
              <a:rPr lang="en-US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qualified English language teacher, former Cambridge team leader for English main suite exams and IELTS in Ukraine.  </a:t>
            </a:r>
            <a:r>
              <a:rPr lang="en-US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lang="en-US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proven ability to teach, motivate and direct students by encouraging a positive and energetic environment.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474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windmill, outdoor object&#10;&#10;Description automatically generated">
            <a:extLst>
              <a:ext uri="{FF2B5EF4-FFF2-40B4-BE49-F238E27FC236}">
                <a16:creationId xmlns:a16="http://schemas.microsoft.com/office/drawing/2014/main" id="{B76076D5-23BE-DF6D-6A35-97525A2E96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49" y="954741"/>
            <a:ext cx="5896545" cy="492638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A1A45B-9CBA-BD58-9FE5-580F7E41278C}"/>
              </a:ext>
            </a:extLst>
          </p:cNvPr>
          <p:cNvSpPr txBox="1"/>
          <p:nvPr/>
        </p:nvSpPr>
        <p:spPr>
          <a:xfrm>
            <a:off x="1734670" y="3544095"/>
            <a:ext cx="1963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ICE BREAKER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B112B-4E12-EA82-4694-27382964AC10}"/>
              </a:ext>
            </a:extLst>
          </p:cNvPr>
          <p:cNvSpPr txBox="1"/>
          <p:nvPr/>
        </p:nvSpPr>
        <p:spPr>
          <a:xfrm>
            <a:off x="7476564" y="1169894"/>
            <a:ext cx="32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LEARNING BY DOING ! </a:t>
            </a:r>
          </a:p>
        </p:txBody>
      </p:sp>
    </p:spTree>
    <p:extLst>
      <p:ext uri="{BB962C8B-B14F-4D97-AF65-F5344CB8AC3E}">
        <p14:creationId xmlns:p14="http://schemas.microsoft.com/office/powerpoint/2010/main" val="1662175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8A0F679-0F4D-A6BF-E0F9-3FEAF8E24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23" y="537881"/>
            <a:ext cx="6715215" cy="149154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359ED25-686C-9F23-BD8F-6F4BB521C8D4}"/>
              </a:ext>
            </a:extLst>
          </p:cNvPr>
          <p:cNvSpPr/>
          <p:nvPr/>
        </p:nvSpPr>
        <p:spPr>
          <a:xfrm>
            <a:off x="441511" y="2528046"/>
            <a:ext cx="2752168" cy="216497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CCA16B-310D-F265-DF7C-AECD8309EBE9}"/>
              </a:ext>
            </a:extLst>
          </p:cNvPr>
          <p:cNvSpPr txBox="1"/>
          <p:nvPr/>
        </p:nvSpPr>
        <p:spPr>
          <a:xfrm>
            <a:off x="638736" y="2675965"/>
            <a:ext cx="25549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1️⃣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FORMAL AND INFORMAL LANGUAGE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9F7010D-64A5-1DB7-5379-FAE828C03E19}"/>
              </a:ext>
            </a:extLst>
          </p:cNvPr>
          <p:cNvSpPr/>
          <p:nvPr/>
        </p:nvSpPr>
        <p:spPr>
          <a:xfrm>
            <a:off x="3379695" y="2528047"/>
            <a:ext cx="2619933" cy="216497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6DDA06-D7EF-1ADA-E2FC-E1926FC83FB3}"/>
              </a:ext>
            </a:extLst>
          </p:cNvPr>
          <p:cNvSpPr txBox="1"/>
          <p:nvPr/>
        </p:nvSpPr>
        <p:spPr>
          <a:xfrm>
            <a:off x="3379696" y="2675964"/>
            <a:ext cx="25549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2️⃣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USING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UkrENGLISH</a:t>
            </a:r>
            <a:endParaRPr lang="en-US" sz="2800" b="1" dirty="0">
              <a:solidFill>
                <a:schemeClr val="bg1"/>
              </a:solidFill>
            </a:endParaRPr>
          </a:p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7DDE741-1330-6367-7E41-3DDC645F2286}"/>
              </a:ext>
            </a:extLst>
          </p:cNvPr>
          <p:cNvSpPr/>
          <p:nvPr/>
        </p:nvSpPr>
        <p:spPr>
          <a:xfrm>
            <a:off x="6243916" y="2474259"/>
            <a:ext cx="2707343" cy="2218764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775792-DE66-1BAB-0EB8-8B08BDAD94AA}"/>
              </a:ext>
            </a:extLst>
          </p:cNvPr>
          <p:cNvSpPr txBox="1"/>
          <p:nvPr/>
        </p:nvSpPr>
        <p:spPr>
          <a:xfrm>
            <a:off x="6308912" y="2675964"/>
            <a:ext cx="25549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a typeface="Calibri" panose="020F0502020204030204" pitchFamily="34" charset="0"/>
              </a:rPr>
              <a:t>3️⃣</a:t>
            </a:r>
            <a:endParaRPr lang="en-US" sz="3200" b="1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Messed Up / Mixed Up</a:t>
            </a:r>
            <a:r>
              <a:rPr lang="en-US" sz="3200" dirty="0">
                <a:solidFill>
                  <a:schemeClr val="bg1"/>
                </a:solidFill>
                <a:effectLst/>
              </a:rPr>
              <a:t> 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1E4DC30-0BF7-2A2D-F0C0-EFB08EC3CF9F}"/>
              </a:ext>
            </a:extLst>
          </p:cNvPr>
          <p:cNvSpPr/>
          <p:nvPr/>
        </p:nvSpPr>
        <p:spPr>
          <a:xfrm>
            <a:off x="9195547" y="2452571"/>
            <a:ext cx="2707343" cy="2218763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8AC128-9A79-94FB-C8E5-ED8D4A6DD8DE}"/>
              </a:ext>
            </a:extLst>
          </p:cNvPr>
          <p:cNvSpPr txBox="1"/>
          <p:nvPr/>
        </p:nvSpPr>
        <p:spPr>
          <a:xfrm>
            <a:off x="9195547" y="2608728"/>
            <a:ext cx="2707342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4️⃣</a:t>
            </a:r>
          </a:p>
          <a:p>
            <a:pPr algn="ctr"/>
            <a:r>
              <a:rPr lang="en-US" sz="31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What should you never say ! </a:t>
            </a:r>
            <a:endParaRPr lang="en-US" sz="31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EB6AF8-9ABA-843E-A2E9-A3B3A4AEA23D}"/>
              </a:ext>
            </a:extLst>
          </p:cNvPr>
          <p:cNvSpPr txBox="1"/>
          <p:nvPr/>
        </p:nvSpPr>
        <p:spPr>
          <a:xfrm>
            <a:off x="441511" y="4988859"/>
            <a:ext cx="114613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All with practical exercises, fun and take away tips to help build your confidence!</a:t>
            </a:r>
          </a:p>
          <a:p>
            <a:pPr algn="ctr"/>
            <a:endParaRPr lang="en-US" sz="2400" dirty="0"/>
          </a:p>
          <a:p>
            <a:pPr algn="ctr"/>
            <a:r>
              <a:rPr lang="en-US" sz="3200" b="1" i="1" dirty="0">
                <a:solidFill>
                  <a:srgbClr val="FFB84F"/>
                </a:solidFill>
              </a:rPr>
              <a:t>What you learn with pleasure you never forget ! </a:t>
            </a:r>
            <a:endParaRPr lang="en-US" sz="2400" b="1" i="1" dirty="0">
              <a:solidFill>
                <a:srgbClr val="FFB8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712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0E9147E-3568-9DBD-BC2E-E7B08589D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1459">
            <a:off x="8340942" y="977682"/>
            <a:ext cx="2938929" cy="4589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Table&#10;&#10;Description automatically generated with medium confidence">
            <a:extLst>
              <a:ext uri="{FF2B5EF4-FFF2-40B4-BE49-F238E27FC236}">
                <a16:creationId xmlns:a16="http://schemas.microsoft.com/office/drawing/2014/main" id="{190650DA-10A0-1E7F-4C05-D4924BCD6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3985">
            <a:off x="5693994" y="736962"/>
            <a:ext cx="3239848" cy="4852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010EC7-267B-1EEF-AE29-D809305D8597}"/>
              </a:ext>
            </a:extLst>
          </p:cNvPr>
          <p:cNvSpPr txBox="1"/>
          <p:nvPr/>
        </p:nvSpPr>
        <p:spPr>
          <a:xfrm>
            <a:off x="242047" y="389965"/>
            <a:ext cx="4666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Hand out to work on and take away with you </a:t>
            </a:r>
          </a:p>
        </p:txBody>
      </p:sp>
      <p:pic>
        <p:nvPicPr>
          <p:cNvPr id="16" name="Picture 15" descr="Text, email&#10;&#10;Description automatically generated">
            <a:extLst>
              <a:ext uri="{FF2B5EF4-FFF2-40B4-BE49-F238E27FC236}">
                <a16:creationId xmlns:a16="http://schemas.microsoft.com/office/drawing/2014/main" id="{38111D07-8327-5547-68C9-03DE2B345E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20" y="1264024"/>
            <a:ext cx="4126881" cy="277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2328227-337D-5C9E-5D4F-7D13544780F1}"/>
              </a:ext>
            </a:extLst>
          </p:cNvPr>
          <p:cNvSpPr txBox="1"/>
          <p:nvPr/>
        </p:nvSpPr>
        <p:spPr>
          <a:xfrm>
            <a:off x="-383241" y="4683169"/>
            <a:ext cx="6225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See </a:t>
            </a:r>
            <a:r>
              <a:rPr lang="en-US" sz="1800" b="1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5"/>
              </a:rPr>
              <a:t>www.face.work/ukraine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for more resources</a:t>
            </a:r>
            <a:endParaRPr lang="en-US" sz="1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92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445</Words>
  <Application>Microsoft Macintosh PowerPoint</Application>
  <PresentationFormat>Widescreen</PresentationFormat>
  <Paragraphs>112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TODAY’S SESSION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Speak Appropriately</vt:lpstr>
      <vt:lpstr>Remember who we are speaking to</vt:lpstr>
      <vt:lpstr>What do we want them to 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WEEK’S SESSION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Carrick-Davies</dc:creator>
  <cp:lastModifiedBy>Stephen Carrick-Davies</cp:lastModifiedBy>
  <cp:revision>37</cp:revision>
  <dcterms:created xsi:type="dcterms:W3CDTF">2020-03-06T11:17:24Z</dcterms:created>
  <dcterms:modified xsi:type="dcterms:W3CDTF">2023-01-10T11:56:40Z</dcterms:modified>
</cp:coreProperties>
</file>