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5"/>
  </p:sldMasterIdLst>
  <p:handoutMasterIdLst>
    <p:handoutMasterId r:id="rId24"/>
  </p:handoutMasterIdLst>
  <p:sldIdLst>
    <p:sldId id="256" r:id="rId6"/>
    <p:sldId id="259" r:id="rId7"/>
    <p:sldId id="278" r:id="rId8"/>
    <p:sldId id="269" r:id="rId9"/>
    <p:sldId id="279" r:id="rId10"/>
    <p:sldId id="280" r:id="rId11"/>
    <p:sldId id="281" r:id="rId12"/>
    <p:sldId id="282" r:id="rId13"/>
    <p:sldId id="270" r:id="rId14"/>
    <p:sldId id="271" r:id="rId15"/>
    <p:sldId id="283" r:id="rId16"/>
    <p:sldId id="284" r:id="rId17"/>
    <p:sldId id="261" r:id="rId18"/>
    <p:sldId id="275" r:id="rId19"/>
    <p:sldId id="286" r:id="rId20"/>
    <p:sldId id="285" r:id="rId21"/>
    <p:sldId id="287" r:id="rId22"/>
    <p:sldId id="277" r:id="rId23"/>
  </p:sldIdLst>
  <p:sldSz cx="9144000" cy="5715000" type="screen16x1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4972"/>
    <a:srgbClr val="029FB0"/>
    <a:srgbClr val="B1D34C"/>
    <a:srgbClr val="FDB913"/>
    <a:srgbClr val="F37167"/>
    <a:srgbClr val="13914B"/>
    <a:srgbClr val="CA2B2C"/>
    <a:srgbClr val="E6609F"/>
    <a:srgbClr val="EB6C0D"/>
    <a:srgbClr val="8628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94"/>
  </p:normalViewPr>
  <p:slideViewPr>
    <p:cSldViewPr snapToGrid="0" snapToObjects="1">
      <p:cViewPr varScale="1">
        <p:scale>
          <a:sx n="80" d="100"/>
          <a:sy n="80" d="100"/>
        </p:scale>
        <p:origin x="828" y="44"/>
      </p:cViewPr>
      <p:guideLst/>
    </p:cSldViewPr>
  </p:slideViewPr>
  <p:notesTextViewPr>
    <p:cViewPr>
      <p:scale>
        <a:sx n="1" d="1"/>
        <a:sy n="1" d="1"/>
      </p:scale>
      <p:origin x="0" y="0"/>
    </p:cViewPr>
  </p:notesTextViewPr>
  <p:notesViewPr>
    <p:cSldViewPr snapToGrid="0" snapToObjects="1">
      <p:cViewPr varScale="1">
        <p:scale>
          <a:sx n="116" d="100"/>
          <a:sy n="116" d="100"/>
        </p:scale>
        <p:origin x="5664"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6F8AFC-F3B3-214D-B9CA-3CF6F4AB7845}"/>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DE0907-D57D-3243-AD5D-B65E3325FF03}"/>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580A96B-88BF-954F-A9B0-D0FE45E42E85}" type="datetimeFigureOut">
              <a:rPr lang="en-US" smtClean="0"/>
              <a:t>2/16/2023</a:t>
            </a:fld>
            <a:endParaRPr lang="en-US"/>
          </a:p>
        </p:txBody>
      </p:sp>
      <p:sp>
        <p:nvSpPr>
          <p:cNvPr id="4" name="Footer Placeholder 3">
            <a:extLst>
              <a:ext uri="{FF2B5EF4-FFF2-40B4-BE49-F238E27FC236}">
                <a16:creationId xmlns:a16="http://schemas.microsoft.com/office/drawing/2014/main" id="{454E94A5-C7C4-364C-9B40-2A80E5102C8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2F40AF7-9EEA-E048-9243-35D4843F508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25F97FC-0625-2F4B-BD1C-008697A07A37}" type="slidenum">
              <a:rPr lang="en-US" smtClean="0"/>
              <a:t>‹#›</a:t>
            </a:fld>
            <a:endParaRPr lang="en-US"/>
          </a:p>
        </p:txBody>
      </p:sp>
    </p:spTree>
    <p:extLst>
      <p:ext uri="{BB962C8B-B14F-4D97-AF65-F5344CB8AC3E}">
        <p14:creationId xmlns:p14="http://schemas.microsoft.com/office/powerpoint/2010/main" val="960941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ront page - no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3651BD8-87F2-B14A-8C2E-14E4146340A9}"/>
              </a:ext>
            </a:extLst>
          </p:cNvPr>
          <p:cNvSpPr/>
          <p:nvPr userDrawn="1"/>
        </p:nvSpPr>
        <p:spPr>
          <a:xfrm>
            <a:off x="0" y="5404514"/>
            <a:ext cx="9144000" cy="310485"/>
          </a:xfrm>
          <a:prstGeom prst="rect">
            <a:avLst/>
          </a:prstGeom>
          <a:solidFill>
            <a:srgbClr val="029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98707" y="1276070"/>
            <a:ext cx="5503459" cy="2328958"/>
          </a:xfrm>
        </p:spPr>
        <p:txBody>
          <a:bodyPr lIns="0" tIns="0" rIns="0" bIns="0" anchor="b">
            <a:normAutofit/>
          </a:bodyPr>
          <a:lstStyle>
            <a:lvl1pPr algn="l">
              <a:defRPr sz="3400" b="1">
                <a:solidFill>
                  <a:srgbClr val="2B497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098707" y="3681756"/>
            <a:ext cx="5503459" cy="1265561"/>
          </a:xfrm>
        </p:spPr>
        <p:txBody>
          <a:bodyPr lIns="0" tIns="0" rIns="0" bIns="0"/>
          <a:lstStyle>
            <a:lvl1pPr marL="0" indent="0" algn="l">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E2F3C1D-943D-A84B-8F8E-AF2A393AD833}"/>
              </a:ext>
            </a:extLst>
          </p:cNvPr>
          <p:cNvSpPr/>
          <p:nvPr userDrawn="1"/>
        </p:nvSpPr>
        <p:spPr>
          <a:xfrm>
            <a:off x="0" y="1"/>
            <a:ext cx="9144000" cy="310485"/>
          </a:xfrm>
          <a:prstGeom prst="rect">
            <a:avLst/>
          </a:prstGeom>
          <a:solidFill>
            <a:srgbClr val="029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ewisham Council">
            <a:extLst>
              <a:ext uri="{FF2B5EF4-FFF2-40B4-BE49-F238E27FC236}">
                <a16:creationId xmlns:a16="http://schemas.microsoft.com/office/drawing/2014/main" id="{91DCE698-D7AC-7946-B0E7-5861EDF604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38165" y="155243"/>
            <a:ext cx="843236" cy="843236"/>
          </a:xfrm>
          <a:prstGeom prst="rect">
            <a:avLst/>
          </a:prstGeom>
        </p:spPr>
      </p:pic>
    </p:spTree>
    <p:extLst>
      <p:ext uri="{BB962C8B-B14F-4D97-AF65-F5344CB8AC3E}">
        <p14:creationId xmlns:p14="http://schemas.microsoft.com/office/powerpoint/2010/main" val="1902208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ing 8">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0B7132-59D8-6F4E-9A39-800C97C30BE4}"/>
              </a:ext>
            </a:extLst>
          </p:cNvPr>
          <p:cNvSpPr/>
          <p:nvPr userDrawn="1"/>
        </p:nvSpPr>
        <p:spPr>
          <a:xfrm>
            <a:off x="0" y="1"/>
            <a:ext cx="9144000" cy="5714999"/>
          </a:xfrm>
          <a:prstGeom prst="rect">
            <a:avLst/>
          </a:prstGeom>
          <a:solidFill>
            <a:srgbClr val="B1D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5DD0FAD0-3CB5-B745-B24F-14BA2DB7D164}"/>
              </a:ext>
            </a:extLst>
          </p:cNvPr>
          <p:cNvSpPr>
            <a:spLocks noGrp="1"/>
          </p:cNvSpPr>
          <p:nvPr>
            <p:ph type="ctrTitle"/>
          </p:nvPr>
        </p:nvSpPr>
        <p:spPr>
          <a:xfrm>
            <a:off x="781335" y="573206"/>
            <a:ext cx="4616355" cy="2397197"/>
          </a:xfrm>
        </p:spPr>
        <p:txBody>
          <a:bodyPr lIns="0" tIns="0" rIns="0" bIns="0" anchor="b">
            <a:normAutofit/>
          </a:bodyPr>
          <a:lstStyle>
            <a:lvl1pPr algn="l">
              <a:defRPr sz="3400" b="1">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6" name="Subtitle 2">
            <a:extLst>
              <a:ext uri="{FF2B5EF4-FFF2-40B4-BE49-F238E27FC236}">
                <a16:creationId xmlns:a16="http://schemas.microsoft.com/office/drawing/2014/main" id="{D6E232F4-83DA-2B4C-9075-80B278146DD2}"/>
              </a:ext>
            </a:extLst>
          </p:cNvPr>
          <p:cNvSpPr>
            <a:spLocks noGrp="1"/>
          </p:cNvSpPr>
          <p:nvPr>
            <p:ph type="subTitle" idx="1"/>
          </p:nvPr>
        </p:nvSpPr>
        <p:spPr>
          <a:xfrm>
            <a:off x="781335" y="3047132"/>
            <a:ext cx="4616355" cy="1379802"/>
          </a:xfrm>
        </p:spPr>
        <p:txBody>
          <a:bodyPr lIns="0" tIns="0" rIns="0" bIns="0"/>
          <a:lstStyle>
            <a:lvl1pPr marL="0" indent="0" algn="l">
              <a:buNone/>
              <a:defRPr sz="1800">
                <a:solidFill>
                  <a:srgbClr val="002060"/>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872679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ing 9">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0B7132-59D8-6F4E-9A39-800C97C30BE4}"/>
              </a:ext>
            </a:extLst>
          </p:cNvPr>
          <p:cNvSpPr/>
          <p:nvPr userDrawn="1"/>
        </p:nvSpPr>
        <p:spPr>
          <a:xfrm>
            <a:off x="0" y="1"/>
            <a:ext cx="9144000" cy="5714999"/>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5DD0FAD0-3CB5-B745-B24F-14BA2DB7D164}"/>
              </a:ext>
            </a:extLst>
          </p:cNvPr>
          <p:cNvSpPr>
            <a:spLocks noGrp="1"/>
          </p:cNvSpPr>
          <p:nvPr>
            <p:ph type="ctrTitle"/>
          </p:nvPr>
        </p:nvSpPr>
        <p:spPr>
          <a:xfrm>
            <a:off x="781335" y="702860"/>
            <a:ext cx="4616355" cy="2267543"/>
          </a:xfrm>
        </p:spPr>
        <p:txBody>
          <a:bodyPr lIns="0" tIns="0" rIns="0" bIns="0" anchor="b">
            <a:normAutofit/>
          </a:bodyPr>
          <a:lstStyle>
            <a:lvl1pPr algn="l">
              <a:defRPr sz="3400" b="1">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6" name="Subtitle 2">
            <a:extLst>
              <a:ext uri="{FF2B5EF4-FFF2-40B4-BE49-F238E27FC236}">
                <a16:creationId xmlns:a16="http://schemas.microsoft.com/office/drawing/2014/main" id="{D6E232F4-83DA-2B4C-9075-80B278146DD2}"/>
              </a:ext>
            </a:extLst>
          </p:cNvPr>
          <p:cNvSpPr>
            <a:spLocks noGrp="1"/>
          </p:cNvSpPr>
          <p:nvPr>
            <p:ph type="subTitle" idx="1"/>
          </p:nvPr>
        </p:nvSpPr>
        <p:spPr>
          <a:xfrm>
            <a:off x="781335" y="3047132"/>
            <a:ext cx="4616355" cy="1379802"/>
          </a:xfrm>
        </p:spPr>
        <p:txBody>
          <a:bodyPr lIns="0" tIns="0" rIns="0" bIns="0"/>
          <a:lstStyle>
            <a:lvl1pPr marL="0" indent="0" algn="l">
              <a:buNone/>
              <a:defRPr sz="1800">
                <a:solidFill>
                  <a:srgbClr val="002060"/>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206425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heading p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2B497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8337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668740"/>
            <a:ext cx="7886700" cy="47419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83529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pull out area">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668740"/>
            <a:ext cx="5151177" cy="4844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a:extLst>
              <a:ext uri="{FF2B5EF4-FFF2-40B4-BE49-F238E27FC236}">
                <a16:creationId xmlns:a16="http://schemas.microsoft.com/office/drawing/2014/main" id="{B9F13249-E410-F642-9962-00B22535B3BF}"/>
              </a:ext>
            </a:extLst>
          </p:cNvPr>
          <p:cNvSpPr>
            <a:spLocks noGrp="1"/>
          </p:cNvSpPr>
          <p:nvPr>
            <p:ph sz="half" idx="10"/>
          </p:nvPr>
        </p:nvSpPr>
        <p:spPr>
          <a:xfrm>
            <a:off x="5882186" y="668740"/>
            <a:ext cx="2886502" cy="4844956"/>
          </a:xfrm>
          <a:solidFill>
            <a:srgbClr val="029FB0"/>
          </a:solidFill>
          <a:effectLst/>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5515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t - two column ">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2B497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9923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9923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5083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ing page with pull out area">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8140038" cy="1104636"/>
          </a:xfrm>
        </p:spPr>
        <p:txBody>
          <a:bodyPr>
            <a:normAutofit/>
          </a:bodyPr>
          <a:lstStyle>
            <a:lvl1pPr>
              <a:defRPr sz="2800" b="1">
                <a:solidFill>
                  <a:srgbClr val="2B497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49" y="1521354"/>
            <a:ext cx="5048819" cy="39923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a:extLst>
              <a:ext uri="{FF2B5EF4-FFF2-40B4-BE49-F238E27FC236}">
                <a16:creationId xmlns:a16="http://schemas.microsoft.com/office/drawing/2014/main" id="{AC15252A-0DC9-BE46-893A-B4073EB97F65}"/>
              </a:ext>
            </a:extLst>
          </p:cNvPr>
          <p:cNvSpPr>
            <a:spLocks noGrp="1"/>
          </p:cNvSpPr>
          <p:nvPr>
            <p:ph sz="half" idx="10"/>
          </p:nvPr>
        </p:nvSpPr>
        <p:spPr>
          <a:xfrm>
            <a:off x="5882186" y="1521354"/>
            <a:ext cx="2886502" cy="3992342"/>
          </a:xfrm>
          <a:solidFill>
            <a:srgbClr val="029FB0"/>
          </a:solidFill>
          <a:effectLst/>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3434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 page">
    <p:spTree>
      <p:nvGrpSpPr>
        <p:cNvPr id="1" name=""/>
        <p:cNvGrpSpPr/>
        <p:nvPr/>
      </p:nvGrpSpPr>
      <p:grpSpPr>
        <a:xfrm>
          <a:off x="0" y="0"/>
          <a:ext cx="0" cy="0"/>
          <a:chOff x="0" y="0"/>
          <a:chExt cx="0" cy="0"/>
        </a:xfrm>
      </p:grpSpPr>
      <p:sp>
        <p:nvSpPr>
          <p:cNvPr id="3" name="Rectangle 2" descr="Lewisham Council&#10;">
            <a:extLst>
              <a:ext uri="{FF2B5EF4-FFF2-40B4-BE49-F238E27FC236}">
                <a16:creationId xmlns:a16="http://schemas.microsoft.com/office/drawing/2014/main" id="{B863FE54-1304-A941-9FDC-A9800A18ED90}"/>
              </a:ext>
            </a:extLst>
          </p:cNvPr>
          <p:cNvSpPr/>
          <p:nvPr userDrawn="1"/>
        </p:nvSpPr>
        <p:spPr>
          <a:xfrm>
            <a:off x="0" y="0"/>
            <a:ext cx="9144000" cy="5715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Lewisham Council">
            <a:extLst>
              <a:ext uri="{FF2B5EF4-FFF2-40B4-BE49-F238E27FC236}">
                <a16:creationId xmlns:a16="http://schemas.microsoft.com/office/drawing/2014/main" id="{8DF7EB21-217C-B542-8B43-128C6F2296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55170" y="2052644"/>
            <a:ext cx="1233660" cy="1233660"/>
          </a:xfrm>
          <a:prstGeom prst="rect">
            <a:avLst/>
          </a:prstGeom>
        </p:spPr>
      </p:pic>
      <p:sp>
        <p:nvSpPr>
          <p:cNvPr id="2" name="Title 1"/>
          <p:cNvSpPr>
            <a:spLocks noGrp="1"/>
          </p:cNvSpPr>
          <p:nvPr>
            <p:ph type="title" hasCustomPrompt="1"/>
          </p:nvPr>
        </p:nvSpPr>
        <p:spPr>
          <a:xfrm>
            <a:off x="628650" y="3600208"/>
            <a:ext cx="7886700" cy="419060"/>
          </a:xfrm>
        </p:spPr>
        <p:txBody>
          <a:bodyPr anchor="t" anchorCtr="0">
            <a:normAutofit/>
          </a:bodyPr>
          <a:lstStyle>
            <a:lvl1pPr algn="ctr">
              <a:defRPr sz="2400" b="1">
                <a:solidFill>
                  <a:schemeClr val="bg1"/>
                </a:solidFill>
              </a:defRPr>
            </a:lvl1pPr>
          </a:lstStyle>
          <a:p>
            <a:r>
              <a:rPr lang="en-GB" dirty="0" err="1"/>
              <a:t>www.lewisham.gov.uk</a:t>
            </a:r>
            <a:endParaRPr lang="en-US" dirty="0"/>
          </a:p>
        </p:txBody>
      </p:sp>
    </p:spTree>
    <p:extLst>
      <p:ext uri="{BB962C8B-B14F-4D97-AF65-F5344CB8AC3E}">
        <p14:creationId xmlns:p14="http://schemas.microsoft.com/office/powerpoint/2010/main" val="4222613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ront page - with phot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3651BD8-87F2-B14A-8C2E-14E4146340A9}"/>
              </a:ext>
            </a:extLst>
          </p:cNvPr>
          <p:cNvSpPr/>
          <p:nvPr userDrawn="1"/>
        </p:nvSpPr>
        <p:spPr>
          <a:xfrm>
            <a:off x="0" y="5404514"/>
            <a:ext cx="9144000" cy="310485"/>
          </a:xfrm>
          <a:prstGeom prst="rect">
            <a:avLst/>
          </a:prstGeom>
          <a:solidFill>
            <a:srgbClr val="029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136571" y="1013835"/>
            <a:ext cx="5305561" cy="2109055"/>
          </a:xfrm>
        </p:spPr>
        <p:txBody>
          <a:bodyPr lIns="0" tIns="0" rIns="0" bIns="0" anchor="b">
            <a:normAutofit/>
          </a:bodyPr>
          <a:lstStyle>
            <a:lvl1pPr algn="l">
              <a:defRPr sz="3400" b="1">
                <a:solidFill>
                  <a:srgbClr val="2B497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3136571" y="3177798"/>
            <a:ext cx="5305561" cy="1146065"/>
          </a:xfrm>
        </p:spPr>
        <p:txBody>
          <a:bodyPr lIns="0" tIns="0" rIns="0" bIns="0"/>
          <a:lstStyle>
            <a:lvl1pPr marL="0" indent="0" algn="l">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E2F3C1D-943D-A84B-8F8E-AF2A393AD833}"/>
              </a:ext>
            </a:extLst>
          </p:cNvPr>
          <p:cNvSpPr/>
          <p:nvPr userDrawn="1"/>
        </p:nvSpPr>
        <p:spPr>
          <a:xfrm>
            <a:off x="0" y="1"/>
            <a:ext cx="9144000" cy="310485"/>
          </a:xfrm>
          <a:prstGeom prst="rect">
            <a:avLst/>
          </a:prstGeom>
          <a:solidFill>
            <a:srgbClr val="029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ewisham Council">
            <a:extLst>
              <a:ext uri="{FF2B5EF4-FFF2-40B4-BE49-F238E27FC236}">
                <a16:creationId xmlns:a16="http://schemas.microsoft.com/office/drawing/2014/main" id="{91DCE698-D7AC-7946-B0E7-5861EDF604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30164" y="170600"/>
            <a:ext cx="843236" cy="843236"/>
          </a:xfrm>
          <a:prstGeom prst="rect">
            <a:avLst/>
          </a:prstGeom>
        </p:spPr>
      </p:pic>
      <p:sp>
        <p:nvSpPr>
          <p:cNvPr id="4" name="TextBox 3">
            <a:extLst>
              <a:ext uri="{FF2B5EF4-FFF2-40B4-BE49-F238E27FC236}">
                <a16:creationId xmlns:a16="http://schemas.microsoft.com/office/drawing/2014/main" id="{05F95272-CE7A-114C-BEC2-DFBCB067FBB5}"/>
              </a:ext>
            </a:extLst>
          </p:cNvPr>
          <p:cNvSpPr txBox="1"/>
          <p:nvPr userDrawn="1"/>
        </p:nvSpPr>
        <p:spPr>
          <a:xfrm>
            <a:off x="218362" y="1841837"/>
            <a:ext cx="2429301" cy="203132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This template is for front covers with photos.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photo/s should be placed in this area here,</a:t>
            </a:r>
          </a:p>
          <a:p>
            <a:r>
              <a:rPr lang="en-US" sz="1400" dirty="0">
                <a:latin typeface="Arial" panose="020B0604020202020204" pitchFamily="34" charset="0"/>
                <a:cs typeface="Arial" panose="020B0604020202020204" pitchFamily="34" charset="0"/>
              </a:rPr>
              <a:t>Filling the white area up to the edges of the navy blue margins at the top and bottom of the page.</a:t>
            </a:r>
          </a:p>
        </p:txBody>
      </p:sp>
    </p:spTree>
    <p:extLst>
      <p:ext uri="{BB962C8B-B14F-4D97-AF65-F5344CB8AC3E}">
        <p14:creationId xmlns:p14="http://schemas.microsoft.com/office/powerpoint/2010/main" val="2902030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ing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0B7132-59D8-6F4E-9A39-800C97C30BE4}"/>
              </a:ext>
            </a:extLst>
          </p:cNvPr>
          <p:cNvSpPr/>
          <p:nvPr userDrawn="1"/>
        </p:nvSpPr>
        <p:spPr>
          <a:xfrm>
            <a:off x="0" y="1"/>
            <a:ext cx="9144000" cy="5714999"/>
          </a:xfrm>
          <a:prstGeom prst="rect">
            <a:avLst/>
          </a:prstGeom>
          <a:solidFill>
            <a:srgbClr val="029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5DD0FAD0-3CB5-B745-B24F-14BA2DB7D164}"/>
              </a:ext>
            </a:extLst>
          </p:cNvPr>
          <p:cNvSpPr>
            <a:spLocks noGrp="1"/>
          </p:cNvSpPr>
          <p:nvPr>
            <p:ph type="ctrTitle"/>
          </p:nvPr>
        </p:nvSpPr>
        <p:spPr>
          <a:xfrm>
            <a:off x="781335" y="607326"/>
            <a:ext cx="4616355" cy="2363078"/>
          </a:xfrm>
        </p:spPr>
        <p:txBody>
          <a:bodyPr lIns="0" tIns="0" rIns="0" bIns="0" anchor="b">
            <a:normAutofit/>
          </a:bodyPr>
          <a:lstStyle>
            <a:lvl1pPr algn="l">
              <a:defRPr sz="34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6" name="Subtitle 2">
            <a:extLst>
              <a:ext uri="{FF2B5EF4-FFF2-40B4-BE49-F238E27FC236}">
                <a16:creationId xmlns:a16="http://schemas.microsoft.com/office/drawing/2014/main" id="{D6E232F4-83DA-2B4C-9075-80B278146DD2}"/>
              </a:ext>
            </a:extLst>
          </p:cNvPr>
          <p:cNvSpPr>
            <a:spLocks noGrp="1"/>
          </p:cNvSpPr>
          <p:nvPr>
            <p:ph type="subTitle" idx="1"/>
          </p:nvPr>
        </p:nvSpPr>
        <p:spPr>
          <a:xfrm>
            <a:off x="781335" y="3047132"/>
            <a:ext cx="4616355" cy="1379802"/>
          </a:xfrm>
        </p:spPr>
        <p:txBody>
          <a:bodyPr lIns="0" tIns="0" rIns="0" bIns="0"/>
          <a:lstStyle>
            <a:lvl1pPr marL="0" indent="0" algn="l">
              <a:buNone/>
              <a:defRPr sz="18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570732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ing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0B7132-59D8-6F4E-9A39-800C97C30BE4}"/>
              </a:ext>
            </a:extLst>
          </p:cNvPr>
          <p:cNvSpPr/>
          <p:nvPr userDrawn="1"/>
        </p:nvSpPr>
        <p:spPr>
          <a:xfrm>
            <a:off x="0" y="1"/>
            <a:ext cx="9144000" cy="5714999"/>
          </a:xfrm>
          <a:prstGeom prst="rect">
            <a:avLst/>
          </a:prstGeom>
          <a:solidFill>
            <a:srgbClr val="862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5DD0FAD0-3CB5-B745-B24F-14BA2DB7D164}"/>
              </a:ext>
            </a:extLst>
          </p:cNvPr>
          <p:cNvSpPr>
            <a:spLocks noGrp="1"/>
          </p:cNvSpPr>
          <p:nvPr>
            <p:ph type="ctrTitle"/>
          </p:nvPr>
        </p:nvSpPr>
        <p:spPr>
          <a:xfrm>
            <a:off x="781335" y="627798"/>
            <a:ext cx="4616355" cy="2342606"/>
          </a:xfrm>
        </p:spPr>
        <p:txBody>
          <a:bodyPr lIns="0" tIns="0" rIns="0" bIns="0" anchor="b">
            <a:normAutofit/>
          </a:bodyPr>
          <a:lstStyle>
            <a:lvl1pPr algn="l">
              <a:defRPr sz="34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6" name="Subtitle 2">
            <a:extLst>
              <a:ext uri="{FF2B5EF4-FFF2-40B4-BE49-F238E27FC236}">
                <a16:creationId xmlns:a16="http://schemas.microsoft.com/office/drawing/2014/main" id="{D6E232F4-83DA-2B4C-9075-80B278146DD2}"/>
              </a:ext>
            </a:extLst>
          </p:cNvPr>
          <p:cNvSpPr>
            <a:spLocks noGrp="1"/>
          </p:cNvSpPr>
          <p:nvPr>
            <p:ph type="subTitle" idx="1"/>
          </p:nvPr>
        </p:nvSpPr>
        <p:spPr>
          <a:xfrm>
            <a:off x="781335" y="3047132"/>
            <a:ext cx="4616355" cy="1379802"/>
          </a:xfrm>
        </p:spPr>
        <p:txBody>
          <a:bodyPr lIns="0" tIns="0" rIns="0" bIns="0"/>
          <a:lstStyle>
            <a:lvl1pPr marL="0" indent="0" algn="l">
              <a:buNone/>
              <a:defRPr sz="18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909707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ing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0B7132-59D8-6F4E-9A39-800C97C30BE4}"/>
              </a:ext>
            </a:extLst>
          </p:cNvPr>
          <p:cNvSpPr/>
          <p:nvPr userDrawn="1"/>
        </p:nvSpPr>
        <p:spPr>
          <a:xfrm>
            <a:off x="0" y="1"/>
            <a:ext cx="9144000" cy="5714999"/>
          </a:xfrm>
          <a:prstGeom prst="rect">
            <a:avLst/>
          </a:prstGeom>
          <a:solidFill>
            <a:srgbClr val="EB6C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5DD0FAD0-3CB5-B745-B24F-14BA2DB7D164}"/>
              </a:ext>
            </a:extLst>
          </p:cNvPr>
          <p:cNvSpPr>
            <a:spLocks noGrp="1"/>
          </p:cNvSpPr>
          <p:nvPr>
            <p:ph type="ctrTitle"/>
          </p:nvPr>
        </p:nvSpPr>
        <p:spPr>
          <a:xfrm>
            <a:off x="781335" y="620974"/>
            <a:ext cx="4616355" cy="2349430"/>
          </a:xfrm>
        </p:spPr>
        <p:txBody>
          <a:bodyPr lIns="0" tIns="0" rIns="0" bIns="0" anchor="b">
            <a:normAutofit/>
          </a:bodyPr>
          <a:lstStyle>
            <a:lvl1pPr algn="l">
              <a:defRPr sz="34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6" name="Subtitle 2">
            <a:extLst>
              <a:ext uri="{FF2B5EF4-FFF2-40B4-BE49-F238E27FC236}">
                <a16:creationId xmlns:a16="http://schemas.microsoft.com/office/drawing/2014/main" id="{D6E232F4-83DA-2B4C-9075-80B278146DD2}"/>
              </a:ext>
            </a:extLst>
          </p:cNvPr>
          <p:cNvSpPr>
            <a:spLocks noGrp="1"/>
          </p:cNvSpPr>
          <p:nvPr>
            <p:ph type="subTitle" idx="1"/>
          </p:nvPr>
        </p:nvSpPr>
        <p:spPr>
          <a:xfrm>
            <a:off x="781335" y="3047132"/>
            <a:ext cx="4616355" cy="1379802"/>
          </a:xfrm>
        </p:spPr>
        <p:txBody>
          <a:bodyPr lIns="0" tIns="0" rIns="0" bIns="0"/>
          <a:lstStyle>
            <a:lvl1pPr marL="0" indent="0" algn="l">
              <a:buNone/>
              <a:defRPr sz="18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998929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ing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0B7132-59D8-6F4E-9A39-800C97C30BE4}"/>
              </a:ext>
            </a:extLst>
          </p:cNvPr>
          <p:cNvSpPr/>
          <p:nvPr userDrawn="1"/>
        </p:nvSpPr>
        <p:spPr>
          <a:xfrm>
            <a:off x="0" y="1"/>
            <a:ext cx="9144000" cy="5714999"/>
          </a:xfrm>
          <a:prstGeom prst="rect">
            <a:avLst/>
          </a:prstGeom>
          <a:solidFill>
            <a:srgbClr val="E66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5DD0FAD0-3CB5-B745-B24F-14BA2DB7D164}"/>
              </a:ext>
            </a:extLst>
          </p:cNvPr>
          <p:cNvSpPr>
            <a:spLocks noGrp="1"/>
          </p:cNvSpPr>
          <p:nvPr>
            <p:ph type="ctrTitle"/>
          </p:nvPr>
        </p:nvSpPr>
        <p:spPr>
          <a:xfrm>
            <a:off x="781335" y="696036"/>
            <a:ext cx="4616355" cy="2274367"/>
          </a:xfrm>
        </p:spPr>
        <p:txBody>
          <a:bodyPr lIns="0" tIns="0" rIns="0" bIns="0" anchor="b">
            <a:normAutofit/>
          </a:bodyPr>
          <a:lstStyle>
            <a:lvl1pPr algn="l">
              <a:defRPr sz="34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6" name="Subtitle 2">
            <a:extLst>
              <a:ext uri="{FF2B5EF4-FFF2-40B4-BE49-F238E27FC236}">
                <a16:creationId xmlns:a16="http://schemas.microsoft.com/office/drawing/2014/main" id="{D6E232F4-83DA-2B4C-9075-80B278146DD2}"/>
              </a:ext>
            </a:extLst>
          </p:cNvPr>
          <p:cNvSpPr>
            <a:spLocks noGrp="1"/>
          </p:cNvSpPr>
          <p:nvPr>
            <p:ph type="subTitle" idx="1"/>
          </p:nvPr>
        </p:nvSpPr>
        <p:spPr>
          <a:xfrm>
            <a:off x="781335" y="3047132"/>
            <a:ext cx="4616355" cy="1379802"/>
          </a:xfrm>
        </p:spPr>
        <p:txBody>
          <a:bodyPr lIns="0" tIns="0" rIns="0" bIns="0"/>
          <a:lstStyle>
            <a:lvl1pPr marL="0" indent="0" algn="l">
              <a:buNone/>
              <a:defRPr sz="18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247704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ing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0B7132-59D8-6F4E-9A39-800C97C30BE4}"/>
              </a:ext>
            </a:extLst>
          </p:cNvPr>
          <p:cNvSpPr/>
          <p:nvPr userDrawn="1"/>
        </p:nvSpPr>
        <p:spPr>
          <a:xfrm>
            <a:off x="0" y="1"/>
            <a:ext cx="9144000" cy="5714999"/>
          </a:xfrm>
          <a:prstGeom prst="rect">
            <a:avLst/>
          </a:prstGeom>
          <a:solidFill>
            <a:srgbClr val="F371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5DD0FAD0-3CB5-B745-B24F-14BA2DB7D164}"/>
              </a:ext>
            </a:extLst>
          </p:cNvPr>
          <p:cNvSpPr>
            <a:spLocks noGrp="1"/>
          </p:cNvSpPr>
          <p:nvPr>
            <p:ph type="ctrTitle"/>
          </p:nvPr>
        </p:nvSpPr>
        <p:spPr>
          <a:xfrm>
            <a:off x="781335" y="655094"/>
            <a:ext cx="4616355" cy="2315310"/>
          </a:xfrm>
        </p:spPr>
        <p:txBody>
          <a:bodyPr lIns="0" tIns="0" rIns="0" bIns="0" anchor="b">
            <a:normAutofit/>
          </a:bodyPr>
          <a:lstStyle>
            <a:lvl1pPr algn="l">
              <a:defRPr sz="34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6" name="Subtitle 2">
            <a:extLst>
              <a:ext uri="{FF2B5EF4-FFF2-40B4-BE49-F238E27FC236}">
                <a16:creationId xmlns:a16="http://schemas.microsoft.com/office/drawing/2014/main" id="{D6E232F4-83DA-2B4C-9075-80B278146DD2}"/>
              </a:ext>
            </a:extLst>
          </p:cNvPr>
          <p:cNvSpPr>
            <a:spLocks noGrp="1"/>
          </p:cNvSpPr>
          <p:nvPr>
            <p:ph type="subTitle" idx="1"/>
          </p:nvPr>
        </p:nvSpPr>
        <p:spPr>
          <a:xfrm>
            <a:off x="781335" y="3047132"/>
            <a:ext cx="4616355" cy="1379802"/>
          </a:xfrm>
        </p:spPr>
        <p:txBody>
          <a:bodyPr lIns="0" tIns="0" rIns="0" bIns="0"/>
          <a:lstStyle>
            <a:lvl1pPr marL="0" indent="0" algn="l">
              <a:buNone/>
              <a:defRPr sz="18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196827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ing 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0B7132-59D8-6F4E-9A39-800C97C30BE4}"/>
              </a:ext>
            </a:extLst>
          </p:cNvPr>
          <p:cNvSpPr/>
          <p:nvPr userDrawn="1"/>
        </p:nvSpPr>
        <p:spPr>
          <a:xfrm>
            <a:off x="0" y="1"/>
            <a:ext cx="9144000" cy="5714999"/>
          </a:xfrm>
          <a:prstGeom prst="rect">
            <a:avLst/>
          </a:prstGeom>
          <a:solidFill>
            <a:srgbClr val="CA2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5DD0FAD0-3CB5-B745-B24F-14BA2DB7D164}"/>
              </a:ext>
            </a:extLst>
          </p:cNvPr>
          <p:cNvSpPr>
            <a:spLocks noGrp="1"/>
          </p:cNvSpPr>
          <p:nvPr>
            <p:ph type="ctrTitle"/>
          </p:nvPr>
        </p:nvSpPr>
        <p:spPr>
          <a:xfrm>
            <a:off x="781335" y="593678"/>
            <a:ext cx="4616355" cy="2376725"/>
          </a:xfrm>
        </p:spPr>
        <p:txBody>
          <a:bodyPr lIns="0" tIns="0" rIns="0" bIns="0" anchor="b">
            <a:normAutofit/>
          </a:bodyPr>
          <a:lstStyle>
            <a:lvl1pPr algn="l">
              <a:defRPr sz="34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6" name="Subtitle 2">
            <a:extLst>
              <a:ext uri="{FF2B5EF4-FFF2-40B4-BE49-F238E27FC236}">
                <a16:creationId xmlns:a16="http://schemas.microsoft.com/office/drawing/2014/main" id="{D6E232F4-83DA-2B4C-9075-80B278146DD2}"/>
              </a:ext>
            </a:extLst>
          </p:cNvPr>
          <p:cNvSpPr>
            <a:spLocks noGrp="1"/>
          </p:cNvSpPr>
          <p:nvPr>
            <p:ph type="subTitle" idx="1"/>
          </p:nvPr>
        </p:nvSpPr>
        <p:spPr>
          <a:xfrm>
            <a:off x="781335" y="3047132"/>
            <a:ext cx="4616355" cy="1379802"/>
          </a:xfrm>
        </p:spPr>
        <p:txBody>
          <a:bodyPr lIns="0" tIns="0" rIns="0" bIns="0"/>
          <a:lstStyle>
            <a:lvl1pPr marL="0" indent="0" algn="l">
              <a:buNone/>
              <a:defRPr sz="18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721313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ing 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0B7132-59D8-6F4E-9A39-800C97C30BE4}"/>
              </a:ext>
            </a:extLst>
          </p:cNvPr>
          <p:cNvSpPr/>
          <p:nvPr userDrawn="1"/>
        </p:nvSpPr>
        <p:spPr>
          <a:xfrm>
            <a:off x="0" y="1"/>
            <a:ext cx="9144000" cy="5714999"/>
          </a:xfrm>
          <a:prstGeom prst="rect">
            <a:avLst/>
          </a:prstGeom>
          <a:solidFill>
            <a:srgbClr val="139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5DD0FAD0-3CB5-B745-B24F-14BA2DB7D164}"/>
              </a:ext>
            </a:extLst>
          </p:cNvPr>
          <p:cNvSpPr>
            <a:spLocks noGrp="1"/>
          </p:cNvSpPr>
          <p:nvPr>
            <p:ph type="ctrTitle"/>
          </p:nvPr>
        </p:nvSpPr>
        <p:spPr>
          <a:xfrm>
            <a:off x="781335" y="648270"/>
            <a:ext cx="4616355" cy="2322134"/>
          </a:xfrm>
        </p:spPr>
        <p:txBody>
          <a:bodyPr lIns="0" tIns="0" rIns="0" bIns="0" anchor="b">
            <a:normAutofit/>
          </a:bodyPr>
          <a:lstStyle>
            <a:lvl1pPr algn="l">
              <a:defRPr sz="34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6" name="Subtitle 2">
            <a:extLst>
              <a:ext uri="{FF2B5EF4-FFF2-40B4-BE49-F238E27FC236}">
                <a16:creationId xmlns:a16="http://schemas.microsoft.com/office/drawing/2014/main" id="{D6E232F4-83DA-2B4C-9075-80B278146DD2}"/>
              </a:ext>
            </a:extLst>
          </p:cNvPr>
          <p:cNvSpPr>
            <a:spLocks noGrp="1"/>
          </p:cNvSpPr>
          <p:nvPr>
            <p:ph type="subTitle" idx="1"/>
          </p:nvPr>
        </p:nvSpPr>
        <p:spPr>
          <a:xfrm>
            <a:off x="781335" y="3047132"/>
            <a:ext cx="4616355" cy="1379802"/>
          </a:xfrm>
        </p:spPr>
        <p:txBody>
          <a:bodyPr lIns="0" tIns="0" rIns="0" bIns="0"/>
          <a:lstStyle>
            <a:lvl1pPr marL="0" indent="0" algn="l">
              <a:buNone/>
              <a:defRPr sz="18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17991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889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6C8357B7-9513-E148-B328-F009D441C1AE}"/>
              </a:ext>
            </a:extLst>
          </p:cNvPr>
          <p:cNvSpPr/>
          <p:nvPr userDrawn="1"/>
        </p:nvSpPr>
        <p:spPr>
          <a:xfrm>
            <a:off x="0" y="1"/>
            <a:ext cx="9144000" cy="122829"/>
          </a:xfrm>
          <a:prstGeom prst="rect">
            <a:avLst/>
          </a:prstGeom>
          <a:solidFill>
            <a:srgbClr val="029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3565513"/>
      </p:ext>
    </p:extLst>
  </p:cSld>
  <p:clrMap bg1="lt1" tx1="dk1" bg2="lt2" tx2="dk2" accent1="accent1" accent2="accent2" accent3="accent3" accent4="accent4" accent5="accent5" accent6="accent6" hlink="hlink" folHlink="folHlink"/>
  <p:sldLayoutIdLst>
    <p:sldLayoutId id="2147483673" r:id="rId1"/>
    <p:sldLayoutId id="2147483688" r:id="rId2"/>
    <p:sldLayoutId id="2147483678" r:id="rId3"/>
    <p:sldLayoutId id="2147483680" r:id="rId4"/>
    <p:sldLayoutId id="2147483681" r:id="rId5"/>
    <p:sldLayoutId id="2147483682" r:id="rId6"/>
    <p:sldLayoutId id="2147483686" r:id="rId7"/>
    <p:sldLayoutId id="2147483683" r:id="rId8"/>
    <p:sldLayoutId id="2147483684" r:id="rId9"/>
    <p:sldLayoutId id="2147483685" r:id="rId10"/>
    <p:sldLayoutId id="2147483687" r:id="rId11"/>
    <p:sldLayoutId id="2147483674" r:id="rId12"/>
    <p:sldLayoutId id="2147483689" r:id="rId13"/>
    <p:sldLayoutId id="2147483691" r:id="rId14"/>
    <p:sldLayoutId id="2147483676" r:id="rId15"/>
    <p:sldLayoutId id="2147483690" r:id="rId16"/>
    <p:sldLayoutId id="2147483679" r:id="rId17"/>
  </p:sldLayoutIdLst>
  <p:txStyles>
    <p:titleStyle>
      <a:lvl1pPr algn="l" defTabSz="685800" rtl="0" eaLnBrk="1" fontAlgn="b"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Hazel.dales@lewisham.gov.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jobscan.co/blog/8-things-you-need-to-know-about-applicant-tracking-systems/"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jobsandskills@lewisham.gov.uk"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70661-F816-1C46-A398-87F588D025C6}"/>
              </a:ext>
            </a:extLst>
          </p:cNvPr>
          <p:cNvSpPr>
            <a:spLocks noGrp="1"/>
          </p:cNvSpPr>
          <p:nvPr>
            <p:ph type="ctrTitle"/>
          </p:nvPr>
        </p:nvSpPr>
        <p:spPr>
          <a:xfrm>
            <a:off x="1143000" y="1042611"/>
            <a:ext cx="6858000" cy="1944233"/>
          </a:xfrm>
        </p:spPr>
        <p:txBody>
          <a:bodyPr lIns="0" tIns="0" rIns="0" bIns="0">
            <a:normAutofit/>
          </a:bodyPr>
          <a:lstStyle/>
          <a:p>
            <a:pPr algn="l"/>
            <a:r>
              <a:rPr lang="en-US" sz="3600" dirty="0">
                <a:solidFill>
                  <a:srgbClr val="2B4972"/>
                </a:solidFill>
                <a:latin typeface="Arial" panose="020B0604020202020204" pitchFamily="34" charset="0"/>
                <a:cs typeface="Arial" panose="020B0604020202020204" pitchFamily="34" charset="0"/>
              </a:rPr>
              <a:t>CV’s and Covering Letters</a:t>
            </a:r>
          </a:p>
        </p:txBody>
      </p:sp>
      <p:sp>
        <p:nvSpPr>
          <p:cNvPr id="3" name="Subtitle 2">
            <a:extLst>
              <a:ext uri="{FF2B5EF4-FFF2-40B4-BE49-F238E27FC236}">
                <a16:creationId xmlns:a16="http://schemas.microsoft.com/office/drawing/2014/main" id="{B2B2BDDF-D157-CF4E-9FB1-D571F204CEFC}"/>
              </a:ext>
            </a:extLst>
          </p:cNvPr>
          <p:cNvSpPr>
            <a:spLocks noGrp="1"/>
          </p:cNvSpPr>
          <p:nvPr>
            <p:ph type="subTitle" idx="1"/>
          </p:nvPr>
        </p:nvSpPr>
        <p:spPr>
          <a:xfrm>
            <a:off x="1143000" y="3049823"/>
            <a:ext cx="6858000" cy="1379802"/>
          </a:xfrm>
        </p:spPr>
        <p:txBody>
          <a:bodyPr lIns="0" tIns="0" rIns="0" bIns="0"/>
          <a:lstStyle/>
          <a:p>
            <a:r>
              <a:rPr lang="en-US" dirty="0">
                <a:solidFill>
                  <a:srgbClr val="2B4972"/>
                </a:solidFill>
              </a:rPr>
              <a:t>Hazel Dales, Principal Jobs and Skills Officer</a:t>
            </a:r>
          </a:p>
          <a:p>
            <a:r>
              <a:rPr lang="en-US" dirty="0">
                <a:solidFill>
                  <a:srgbClr val="2B4972"/>
                </a:solidFill>
                <a:hlinkClick r:id="rId2"/>
              </a:rPr>
              <a:t>Hazel.dales@lewisham.gov.uk</a:t>
            </a:r>
            <a:r>
              <a:rPr lang="en-US" dirty="0">
                <a:solidFill>
                  <a:srgbClr val="2B4972"/>
                </a:solidFill>
              </a:rPr>
              <a:t> </a:t>
            </a:r>
          </a:p>
        </p:txBody>
      </p:sp>
      <p:sp>
        <p:nvSpPr>
          <p:cNvPr id="12" name="TextBox 11">
            <a:extLst>
              <a:ext uri="{FF2B5EF4-FFF2-40B4-BE49-F238E27FC236}">
                <a16:creationId xmlns:a16="http://schemas.microsoft.com/office/drawing/2014/main" id="{6C194389-EE22-DE45-A1DF-0540808DB8C3}"/>
              </a:ext>
            </a:extLst>
          </p:cNvPr>
          <p:cNvSpPr txBox="1"/>
          <p:nvPr/>
        </p:nvSpPr>
        <p:spPr>
          <a:xfrm>
            <a:off x="-1632045" y="617464"/>
            <a:ext cx="1288286" cy="1554272"/>
          </a:xfrm>
          <a:prstGeom prst="rect">
            <a:avLst/>
          </a:prstGeom>
          <a:solidFill>
            <a:srgbClr val="2B4972"/>
          </a:solid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Note: Plain cover master style</a:t>
            </a:r>
            <a:endParaRPr lang="en-US" sz="1200" dirty="0">
              <a:solidFill>
                <a:schemeClr val="bg1"/>
              </a:solidFill>
              <a:latin typeface="Arial" panose="020B0604020202020204" pitchFamily="34" charset="0"/>
              <a:cs typeface="Arial" panose="020B0604020202020204" pitchFamily="34" charset="0"/>
            </a:endParaRPr>
          </a:p>
          <a:p>
            <a:endParaRPr lang="en-US" sz="1100" dirty="0">
              <a:solidFill>
                <a:schemeClr val="bg1"/>
              </a:solidFill>
              <a:latin typeface="Arial" panose="020B0604020202020204" pitchFamily="34" charset="0"/>
              <a:cs typeface="Arial" panose="020B0604020202020204" pitchFamily="34" charset="0"/>
            </a:endParaRPr>
          </a:p>
          <a:p>
            <a:r>
              <a:rPr lang="en-US" sz="1200" i="1" dirty="0">
                <a:solidFill>
                  <a:schemeClr val="bg1"/>
                </a:solidFill>
                <a:latin typeface="Arial" panose="020B0604020202020204" pitchFamily="34" charset="0"/>
                <a:cs typeface="Arial" panose="020B0604020202020204" pitchFamily="34" charset="0"/>
              </a:rPr>
              <a:t>This text box is for guidance only – please delete</a:t>
            </a:r>
          </a:p>
        </p:txBody>
      </p:sp>
    </p:spTree>
    <p:extLst>
      <p:ext uri="{BB962C8B-B14F-4D97-AF65-F5344CB8AC3E}">
        <p14:creationId xmlns:p14="http://schemas.microsoft.com/office/powerpoint/2010/main" val="2082920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4A2BCB-6B24-5647-B2C6-32878B9BBB93}"/>
              </a:ext>
            </a:extLst>
          </p:cNvPr>
          <p:cNvSpPr>
            <a:spLocks noGrp="1"/>
          </p:cNvSpPr>
          <p:nvPr>
            <p:ph idx="1"/>
          </p:nvPr>
        </p:nvSpPr>
        <p:spPr>
          <a:xfrm>
            <a:off x="402359" y="727027"/>
            <a:ext cx="7886700" cy="5184246"/>
          </a:xfrm>
        </p:spPr>
        <p:txBody>
          <a:bodyPr/>
          <a:lstStyle/>
          <a:p>
            <a:pPr marL="342900" indent="-342900"/>
            <a:endParaRPr lang="en-GB" sz="1200" dirty="0"/>
          </a:p>
          <a:p>
            <a:pPr marL="0" indent="0">
              <a:buNone/>
            </a:pPr>
            <a:endParaRPr lang="en-GB" sz="1200" dirty="0"/>
          </a:p>
          <a:p>
            <a:pPr marL="0" indent="0">
              <a:buNone/>
            </a:pPr>
            <a:endParaRPr lang="en-GB" sz="1200" dirty="0"/>
          </a:p>
          <a:p>
            <a:pPr marL="342900" indent="-342900"/>
            <a:r>
              <a:rPr lang="en-GB" sz="1400" dirty="0"/>
              <a:t>Use standard, clear headings</a:t>
            </a:r>
          </a:p>
          <a:p>
            <a:pPr marL="342900" indent="-342900"/>
            <a:r>
              <a:rPr lang="en-GB" sz="1400" dirty="0"/>
              <a:t>Use key words and phrases that match the job adverts you apply for</a:t>
            </a:r>
          </a:p>
          <a:p>
            <a:pPr marL="342900" indent="-342900"/>
            <a:r>
              <a:rPr lang="en-GB" sz="1400" dirty="0"/>
              <a:t>Use a variety of key words and buzz words that mean the same thing </a:t>
            </a:r>
          </a:p>
          <a:p>
            <a:pPr marL="342900" indent="-342900"/>
            <a:r>
              <a:rPr lang="en-GB" sz="1400" dirty="0"/>
              <a:t>Save as a word document rather than pdf</a:t>
            </a:r>
          </a:p>
          <a:p>
            <a:pPr marL="342900" indent="-342900"/>
            <a:r>
              <a:rPr lang="en-GB" sz="1400" dirty="0"/>
              <a:t>Don’t use Headers and Footers</a:t>
            </a:r>
          </a:p>
          <a:p>
            <a:pPr marL="342900" indent="-342900"/>
            <a:r>
              <a:rPr lang="en-GB" sz="1400" dirty="0"/>
              <a:t>Don’t use columns or tables</a:t>
            </a:r>
          </a:p>
          <a:p>
            <a:pPr marL="342900" indent="-342900"/>
            <a:r>
              <a:rPr lang="en-GB" sz="1400" dirty="0"/>
              <a:t>Use a traditional, simple font such as Arial </a:t>
            </a:r>
          </a:p>
          <a:p>
            <a:pPr marL="342900" indent="-342900"/>
            <a:r>
              <a:rPr lang="en-GB" sz="1400" dirty="0"/>
              <a:t>Use the same font and font size throughout</a:t>
            </a:r>
          </a:p>
          <a:p>
            <a:pPr marL="342900" indent="-342900"/>
            <a:r>
              <a:rPr lang="en-GB" sz="1400" dirty="0"/>
              <a:t>Avoid large ‘white spaces’ between sections</a:t>
            </a:r>
          </a:p>
          <a:p>
            <a:pPr marL="342900" indent="-342900"/>
            <a:r>
              <a:rPr lang="en-GB" sz="1400" dirty="0"/>
              <a:t>Write in reverse chronological order</a:t>
            </a:r>
          </a:p>
          <a:p>
            <a:pPr marL="342900" indent="-342900"/>
            <a:r>
              <a:rPr lang="en-GB" sz="1400" dirty="0"/>
              <a:t>Keep it to two pages</a:t>
            </a:r>
          </a:p>
          <a:p>
            <a:pPr marL="342900" indent="-342900"/>
            <a:endParaRPr lang="en-GB" sz="1400" dirty="0"/>
          </a:p>
          <a:p>
            <a:pPr marL="0" indent="0">
              <a:buNone/>
            </a:pPr>
            <a:r>
              <a:rPr lang="en-GB" sz="1400" dirty="0"/>
              <a:t>Remember, many employers use ‘</a:t>
            </a:r>
            <a:r>
              <a:rPr lang="en-GB" sz="1400" dirty="0">
                <a:hlinkClick r:id="rId2"/>
              </a:rPr>
              <a:t>Applicant Tracking Systems</a:t>
            </a:r>
            <a:r>
              <a:rPr lang="en-GB" sz="1400" dirty="0"/>
              <a:t>’ to review CV’s, so follow these tips to optimise your CV for this software/ </a:t>
            </a:r>
          </a:p>
          <a:p>
            <a:pPr marL="0" indent="0">
              <a:buNone/>
            </a:pPr>
            <a:endParaRPr lang="en-US" dirty="0"/>
          </a:p>
        </p:txBody>
      </p:sp>
      <p:sp>
        <p:nvSpPr>
          <p:cNvPr id="4" name="Title 1">
            <a:extLst>
              <a:ext uri="{FF2B5EF4-FFF2-40B4-BE49-F238E27FC236}">
                <a16:creationId xmlns:a16="http://schemas.microsoft.com/office/drawing/2014/main" id="{F2437BE3-2114-644D-AF66-67E64387FFF2}"/>
              </a:ext>
            </a:extLst>
          </p:cNvPr>
          <p:cNvSpPr>
            <a:spLocks noGrp="1"/>
          </p:cNvSpPr>
          <p:nvPr>
            <p:ph type="title"/>
          </p:nvPr>
        </p:nvSpPr>
        <p:spPr>
          <a:xfrm>
            <a:off x="628650" y="304271"/>
            <a:ext cx="7886700" cy="1104636"/>
          </a:xfrm>
        </p:spPr>
        <p:txBody>
          <a:bodyPr/>
          <a:lstStyle/>
          <a:p>
            <a:r>
              <a:rPr lang="en-US" dirty="0"/>
              <a:t>Top CV Tips: Applicant Tracking Systems </a:t>
            </a:r>
          </a:p>
        </p:txBody>
      </p:sp>
    </p:spTree>
    <p:extLst>
      <p:ext uri="{BB962C8B-B14F-4D97-AF65-F5344CB8AC3E}">
        <p14:creationId xmlns:p14="http://schemas.microsoft.com/office/powerpoint/2010/main" val="3725982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BD888-D95F-40A5-9A84-72323A08E3E4}"/>
              </a:ext>
            </a:extLst>
          </p:cNvPr>
          <p:cNvSpPr>
            <a:spLocks noGrp="1"/>
          </p:cNvSpPr>
          <p:nvPr>
            <p:ph type="title"/>
          </p:nvPr>
        </p:nvSpPr>
        <p:spPr/>
        <p:txBody>
          <a:bodyPr/>
          <a:lstStyle/>
          <a:p>
            <a:r>
              <a:rPr lang="en-GB" dirty="0"/>
              <a:t>Selling yourself: Personal Profile</a:t>
            </a:r>
          </a:p>
        </p:txBody>
      </p:sp>
      <p:sp>
        <p:nvSpPr>
          <p:cNvPr id="3" name="Content Placeholder 2">
            <a:extLst>
              <a:ext uri="{FF2B5EF4-FFF2-40B4-BE49-F238E27FC236}">
                <a16:creationId xmlns:a16="http://schemas.microsoft.com/office/drawing/2014/main" id="{1BB240C8-6FE3-4FFE-9122-032CAF44BFB2}"/>
              </a:ext>
            </a:extLst>
          </p:cNvPr>
          <p:cNvSpPr>
            <a:spLocks noGrp="1"/>
          </p:cNvSpPr>
          <p:nvPr>
            <p:ph idx="1"/>
          </p:nvPr>
        </p:nvSpPr>
        <p:spPr/>
        <p:txBody>
          <a:bodyPr/>
          <a:lstStyle/>
          <a:p>
            <a:r>
              <a:rPr lang="en-GB" dirty="0"/>
              <a:t>Your personal profile is a brief summary of you, as a professional.</a:t>
            </a:r>
          </a:p>
          <a:p>
            <a:r>
              <a:rPr lang="en-GB" dirty="0"/>
              <a:t>You can summarise your experience, as well as your professional qualities and personal attributes. </a:t>
            </a:r>
          </a:p>
          <a:p>
            <a:r>
              <a:rPr lang="en-GB" dirty="0"/>
              <a:t>You can include why you are applying, or why you would be a good fit for the role.</a:t>
            </a:r>
          </a:p>
          <a:p>
            <a:r>
              <a:rPr lang="en-GB" dirty="0"/>
              <a:t>Keep it brief </a:t>
            </a:r>
          </a:p>
          <a:p>
            <a:r>
              <a:rPr lang="en-GB" dirty="0"/>
              <a:t>Avoid generic terms, think about the qualities you have that make you special, and a good match for the company.</a:t>
            </a:r>
          </a:p>
        </p:txBody>
      </p:sp>
    </p:spTree>
    <p:extLst>
      <p:ext uri="{BB962C8B-B14F-4D97-AF65-F5344CB8AC3E}">
        <p14:creationId xmlns:p14="http://schemas.microsoft.com/office/powerpoint/2010/main" val="476423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15162-526F-42C4-BCF5-4A6195F205C7}"/>
              </a:ext>
            </a:extLst>
          </p:cNvPr>
          <p:cNvSpPr>
            <a:spLocks noGrp="1"/>
          </p:cNvSpPr>
          <p:nvPr>
            <p:ph type="title"/>
          </p:nvPr>
        </p:nvSpPr>
        <p:spPr/>
        <p:txBody>
          <a:bodyPr/>
          <a:lstStyle/>
          <a:p>
            <a:r>
              <a:rPr lang="en-GB" dirty="0"/>
              <a:t>Selling yourself: Key Skills	</a:t>
            </a:r>
          </a:p>
        </p:txBody>
      </p:sp>
      <p:pic>
        <p:nvPicPr>
          <p:cNvPr id="5" name="Picture 4">
            <a:extLst>
              <a:ext uri="{FF2B5EF4-FFF2-40B4-BE49-F238E27FC236}">
                <a16:creationId xmlns:a16="http://schemas.microsoft.com/office/drawing/2014/main" id="{C0B38DEA-E43A-493F-B8DB-E35B0E367343}"/>
              </a:ext>
            </a:extLst>
          </p:cNvPr>
          <p:cNvPicPr>
            <a:picLocks noChangeAspect="1"/>
          </p:cNvPicPr>
          <p:nvPr/>
        </p:nvPicPr>
        <p:blipFill>
          <a:blip r:embed="rId2"/>
          <a:stretch>
            <a:fillRect/>
          </a:stretch>
        </p:blipFill>
        <p:spPr>
          <a:xfrm>
            <a:off x="1302774" y="1346610"/>
            <a:ext cx="5962650" cy="3975100"/>
          </a:xfrm>
          <a:prstGeom prst="rect">
            <a:avLst/>
          </a:prstGeom>
        </p:spPr>
      </p:pic>
    </p:spTree>
    <p:extLst>
      <p:ext uri="{BB962C8B-B14F-4D97-AF65-F5344CB8AC3E}">
        <p14:creationId xmlns:p14="http://schemas.microsoft.com/office/powerpoint/2010/main" val="3087971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3DF2-4476-A740-941B-4FDC4851C0AB}"/>
              </a:ext>
            </a:extLst>
          </p:cNvPr>
          <p:cNvSpPr>
            <a:spLocks noGrp="1"/>
          </p:cNvSpPr>
          <p:nvPr>
            <p:ph type="title"/>
          </p:nvPr>
        </p:nvSpPr>
        <p:spPr/>
        <p:txBody>
          <a:bodyPr/>
          <a:lstStyle/>
          <a:p>
            <a:r>
              <a:rPr lang="en-US" dirty="0"/>
              <a:t>Covering Letters</a:t>
            </a:r>
          </a:p>
        </p:txBody>
      </p:sp>
      <p:sp>
        <p:nvSpPr>
          <p:cNvPr id="3" name="Content Placeholder 2">
            <a:extLst>
              <a:ext uri="{FF2B5EF4-FFF2-40B4-BE49-F238E27FC236}">
                <a16:creationId xmlns:a16="http://schemas.microsoft.com/office/drawing/2014/main" id="{384A2BCB-6B24-5647-B2C6-32878B9BBB93}"/>
              </a:ext>
            </a:extLst>
          </p:cNvPr>
          <p:cNvSpPr>
            <a:spLocks noGrp="1"/>
          </p:cNvSpPr>
          <p:nvPr>
            <p:ph idx="1"/>
          </p:nvPr>
        </p:nvSpPr>
        <p:spPr>
          <a:xfrm>
            <a:off x="628650" y="1348871"/>
            <a:ext cx="7886700" cy="3889375"/>
          </a:xfrm>
        </p:spPr>
        <p:txBody>
          <a:bodyPr/>
          <a:lstStyle/>
          <a:p>
            <a:r>
              <a:rPr lang="en-US" dirty="0"/>
              <a:t>Applications with a covering letter are more likely to be invited to interview, than CV applications alone.</a:t>
            </a:r>
          </a:p>
          <a:p>
            <a:r>
              <a:rPr lang="en-US" dirty="0"/>
              <a:t>Research the company and examine the job description to make it as relevant as possible. </a:t>
            </a:r>
          </a:p>
          <a:p>
            <a:r>
              <a:rPr lang="en-US" dirty="0"/>
              <a:t>Avoid just repeating what is in your CV, this is an opportunity to highlight in more detail why you are a good match for the role.</a:t>
            </a:r>
          </a:p>
          <a:p>
            <a:r>
              <a:rPr lang="en-US" dirty="0"/>
              <a:t>If you are having a career change, this is a good chance to describe how your skills are relevant to the new sector. </a:t>
            </a:r>
          </a:p>
          <a:p>
            <a:r>
              <a:rPr lang="en-US" dirty="0"/>
              <a:t>Include specific, real life examples.</a:t>
            </a:r>
          </a:p>
          <a:p>
            <a:r>
              <a:rPr lang="en-US" dirty="0"/>
              <a:t>Do not make it longer than one side of A4 (1 page).</a:t>
            </a:r>
          </a:p>
        </p:txBody>
      </p:sp>
    </p:spTree>
    <p:extLst>
      <p:ext uri="{BB962C8B-B14F-4D97-AF65-F5344CB8AC3E}">
        <p14:creationId xmlns:p14="http://schemas.microsoft.com/office/powerpoint/2010/main" val="1892268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37BE3-2114-644D-AF66-67E64387FFF2}"/>
              </a:ext>
            </a:extLst>
          </p:cNvPr>
          <p:cNvSpPr>
            <a:spLocks noGrp="1"/>
          </p:cNvSpPr>
          <p:nvPr>
            <p:ph type="title"/>
          </p:nvPr>
        </p:nvSpPr>
        <p:spPr/>
        <p:txBody>
          <a:bodyPr/>
          <a:lstStyle/>
          <a:p>
            <a:r>
              <a:rPr lang="en-US" dirty="0"/>
              <a:t>Cover Letter Structure</a:t>
            </a:r>
          </a:p>
        </p:txBody>
      </p:sp>
      <p:sp>
        <p:nvSpPr>
          <p:cNvPr id="3" name="Content Placeholder 2">
            <a:extLst>
              <a:ext uri="{FF2B5EF4-FFF2-40B4-BE49-F238E27FC236}">
                <a16:creationId xmlns:a16="http://schemas.microsoft.com/office/drawing/2014/main" id="{802B93F9-1EC3-7F41-B658-47C7B1772BD3}"/>
              </a:ext>
            </a:extLst>
          </p:cNvPr>
          <p:cNvSpPr>
            <a:spLocks noGrp="1"/>
          </p:cNvSpPr>
          <p:nvPr>
            <p:ph sz="half" idx="1"/>
          </p:nvPr>
        </p:nvSpPr>
        <p:spPr>
          <a:xfrm>
            <a:off x="628649" y="1280054"/>
            <a:ext cx="7310005" cy="3992342"/>
          </a:xfrm>
        </p:spPr>
        <p:txBody>
          <a:bodyPr>
            <a:normAutofit/>
          </a:bodyPr>
          <a:lstStyle/>
          <a:p>
            <a:pPr marL="0" indent="0">
              <a:buNone/>
            </a:pPr>
            <a:endParaRPr lang="en-GB" sz="2000" dirty="0"/>
          </a:p>
          <a:p>
            <a:r>
              <a:rPr lang="en-GB" sz="2000" dirty="0"/>
              <a:t>Layout as formal business letter, with the company address and hiring managers name, if known.</a:t>
            </a:r>
          </a:p>
          <a:p>
            <a:r>
              <a:rPr lang="en-GB" sz="2000" b="1" dirty="0"/>
              <a:t>First paragraph</a:t>
            </a:r>
            <a:r>
              <a:rPr lang="en-GB" sz="2000" dirty="0"/>
              <a:t> - The opening statement should set out why you're writing the letter. Begin by stating the position you're applying for, where you saw it advertised and when you are available to start.</a:t>
            </a:r>
          </a:p>
          <a:p>
            <a:r>
              <a:rPr lang="en-GB" sz="2000" b="1" dirty="0"/>
              <a:t>Second paragraph</a:t>
            </a:r>
            <a:r>
              <a:rPr lang="en-GB" sz="2000" dirty="0"/>
              <a:t> - Highlight relevant experience and demonstrate how your skills match the specific requirements of the job description. Summarise any additional strengths and explain how these could benefit the company.</a:t>
            </a:r>
          </a:p>
          <a:p>
            <a:pPr marL="0" indent="0">
              <a:buNone/>
            </a:pPr>
            <a:endParaRPr lang="en-GB" sz="2000" dirty="0"/>
          </a:p>
          <a:p>
            <a:pPr marL="0" indent="0">
              <a:buNone/>
            </a:pPr>
            <a:endParaRPr lang="en-US" sz="2000" dirty="0"/>
          </a:p>
        </p:txBody>
      </p:sp>
    </p:spTree>
    <p:extLst>
      <p:ext uri="{BB962C8B-B14F-4D97-AF65-F5344CB8AC3E}">
        <p14:creationId xmlns:p14="http://schemas.microsoft.com/office/powerpoint/2010/main" val="2940434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D57C8-20D3-4E5C-9847-FD046D968CEE}"/>
              </a:ext>
            </a:extLst>
          </p:cNvPr>
          <p:cNvSpPr>
            <a:spLocks noGrp="1"/>
          </p:cNvSpPr>
          <p:nvPr>
            <p:ph type="title"/>
          </p:nvPr>
        </p:nvSpPr>
        <p:spPr/>
        <p:txBody>
          <a:bodyPr/>
          <a:lstStyle/>
          <a:p>
            <a:r>
              <a:rPr lang="en-GB" dirty="0"/>
              <a:t>Example</a:t>
            </a:r>
          </a:p>
        </p:txBody>
      </p:sp>
      <p:sp>
        <p:nvSpPr>
          <p:cNvPr id="3" name="Content Placeholder 2">
            <a:extLst>
              <a:ext uri="{FF2B5EF4-FFF2-40B4-BE49-F238E27FC236}">
                <a16:creationId xmlns:a16="http://schemas.microsoft.com/office/drawing/2014/main" id="{350274D0-588D-4EF1-A474-5AEF8A2A1111}"/>
              </a:ext>
            </a:extLst>
          </p:cNvPr>
          <p:cNvSpPr>
            <a:spLocks noGrp="1"/>
          </p:cNvSpPr>
          <p:nvPr>
            <p:ph sz="half" idx="1"/>
          </p:nvPr>
        </p:nvSpPr>
        <p:spPr>
          <a:xfrm>
            <a:off x="628650" y="1521354"/>
            <a:ext cx="7886700" cy="3992342"/>
          </a:xfrm>
        </p:spPr>
        <p:txBody>
          <a:bodyPr/>
          <a:lstStyle/>
          <a:p>
            <a:pPr marL="0" indent="0">
              <a:buNone/>
            </a:pPr>
            <a:r>
              <a:rPr lang="en-GB" dirty="0"/>
              <a:t>Dear Mr Smith,</a:t>
            </a:r>
          </a:p>
          <a:p>
            <a:pPr marL="0" indent="0">
              <a:buNone/>
            </a:pPr>
            <a:endParaRPr lang="en-GB" dirty="0"/>
          </a:p>
          <a:p>
            <a:pPr marL="0" indent="0">
              <a:buNone/>
            </a:pPr>
            <a:r>
              <a:rPr lang="en-GB" dirty="0"/>
              <a:t>I am writing to apply for the role of accountant with SG Construction, having seen the vacancy advertised on reed.com. Please find my CV enclosed.</a:t>
            </a:r>
          </a:p>
          <a:p>
            <a:pPr marL="0" indent="0">
              <a:buNone/>
            </a:pPr>
            <a:endParaRPr lang="en-GB" dirty="0"/>
          </a:p>
          <a:p>
            <a:pPr marL="0" indent="0">
              <a:buNone/>
            </a:pPr>
            <a:r>
              <a:rPr lang="en-GB" dirty="0"/>
              <a:t>As an ACCA qualified accountant with 15 years experience, I have the professional knowledge and expertise to excel in this role. I also have experience in change management, having led Wilder Coe through process transformation in 2020, to great success.</a:t>
            </a:r>
          </a:p>
        </p:txBody>
      </p:sp>
    </p:spTree>
    <p:extLst>
      <p:ext uri="{BB962C8B-B14F-4D97-AF65-F5344CB8AC3E}">
        <p14:creationId xmlns:p14="http://schemas.microsoft.com/office/powerpoint/2010/main" val="3967074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AAAD1-71E9-43CF-8E1D-1900314C8D36}"/>
              </a:ext>
            </a:extLst>
          </p:cNvPr>
          <p:cNvSpPr>
            <a:spLocks noGrp="1"/>
          </p:cNvSpPr>
          <p:nvPr>
            <p:ph type="title"/>
          </p:nvPr>
        </p:nvSpPr>
        <p:spPr/>
        <p:txBody>
          <a:bodyPr/>
          <a:lstStyle/>
          <a:p>
            <a:r>
              <a:rPr lang="en-US" dirty="0"/>
              <a:t>Cover Letter Structure</a:t>
            </a:r>
            <a:endParaRPr lang="en-GB" dirty="0"/>
          </a:p>
        </p:txBody>
      </p:sp>
      <p:sp>
        <p:nvSpPr>
          <p:cNvPr id="3" name="Content Placeholder 2">
            <a:extLst>
              <a:ext uri="{FF2B5EF4-FFF2-40B4-BE49-F238E27FC236}">
                <a16:creationId xmlns:a16="http://schemas.microsoft.com/office/drawing/2014/main" id="{233E2183-969B-4633-A546-21A4AFE741DA}"/>
              </a:ext>
            </a:extLst>
          </p:cNvPr>
          <p:cNvSpPr>
            <a:spLocks noGrp="1"/>
          </p:cNvSpPr>
          <p:nvPr>
            <p:ph sz="half" idx="1"/>
          </p:nvPr>
        </p:nvSpPr>
        <p:spPr>
          <a:xfrm>
            <a:off x="628650" y="1521354"/>
            <a:ext cx="8151556" cy="3992342"/>
          </a:xfrm>
        </p:spPr>
        <p:txBody>
          <a:bodyPr/>
          <a:lstStyle/>
          <a:p>
            <a:r>
              <a:rPr lang="en-GB" sz="2000" b="1" dirty="0"/>
              <a:t>Third paragraph</a:t>
            </a:r>
            <a:r>
              <a:rPr lang="en-GB" sz="2000" dirty="0"/>
              <a:t> - Cover why you're suitable for the job, what attracted you to this type of work, why you're interested in working for the company and what you can offer the organisation. This is a good opportunity to show off your knowledge of the company, how your values match.</a:t>
            </a:r>
          </a:p>
          <a:p>
            <a:endParaRPr lang="en-GB" sz="2000" dirty="0"/>
          </a:p>
          <a:p>
            <a:r>
              <a:rPr lang="en-GB" sz="2000" b="1" dirty="0"/>
              <a:t>Last paragraph</a:t>
            </a:r>
            <a:r>
              <a:rPr lang="en-GB" sz="2000" dirty="0"/>
              <a:t> - Use the closing paragraph to round up your letter. Reiterate your interest in the role and indicate your desire for a personal interview. Now is the time to mention any unavailable dates.</a:t>
            </a:r>
          </a:p>
          <a:p>
            <a:endParaRPr lang="en-GB" dirty="0"/>
          </a:p>
        </p:txBody>
      </p:sp>
    </p:spTree>
    <p:extLst>
      <p:ext uri="{BB962C8B-B14F-4D97-AF65-F5344CB8AC3E}">
        <p14:creationId xmlns:p14="http://schemas.microsoft.com/office/powerpoint/2010/main" val="3605126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38129-FA94-45E5-A329-69EABE894B5B}"/>
              </a:ext>
            </a:extLst>
          </p:cNvPr>
          <p:cNvSpPr>
            <a:spLocks noGrp="1"/>
          </p:cNvSpPr>
          <p:nvPr>
            <p:ph type="title"/>
          </p:nvPr>
        </p:nvSpPr>
        <p:spPr/>
        <p:txBody>
          <a:bodyPr/>
          <a:lstStyle/>
          <a:p>
            <a:r>
              <a:rPr lang="en-GB" dirty="0"/>
              <a:t>Example</a:t>
            </a:r>
          </a:p>
        </p:txBody>
      </p:sp>
      <p:sp>
        <p:nvSpPr>
          <p:cNvPr id="3" name="Content Placeholder 2">
            <a:extLst>
              <a:ext uri="{FF2B5EF4-FFF2-40B4-BE49-F238E27FC236}">
                <a16:creationId xmlns:a16="http://schemas.microsoft.com/office/drawing/2014/main" id="{21981FFE-BB63-4162-8424-47F0BDF3ED46}"/>
              </a:ext>
            </a:extLst>
          </p:cNvPr>
          <p:cNvSpPr>
            <a:spLocks noGrp="1"/>
          </p:cNvSpPr>
          <p:nvPr>
            <p:ph sz="half" idx="1"/>
          </p:nvPr>
        </p:nvSpPr>
        <p:spPr>
          <a:xfrm>
            <a:off x="628650" y="1521354"/>
            <a:ext cx="7886700" cy="3992342"/>
          </a:xfrm>
        </p:spPr>
        <p:txBody>
          <a:bodyPr>
            <a:normAutofit lnSpcReduction="10000"/>
          </a:bodyPr>
          <a:lstStyle/>
          <a:p>
            <a:pPr marL="0" indent="0">
              <a:buNone/>
            </a:pPr>
            <a:r>
              <a:rPr lang="en-GB" dirty="0"/>
              <a:t>I have significant experience in the construction sector, and feel my values of integrity and professionalism match SG Construction. I have local knowledge of the projects you are currently involved in and feel I will be a great team fit.</a:t>
            </a:r>
          </a:p>
          <a:p>
            <a:pPr marL="0" indent="0">
              <a:buNone/>
            </a:pPr>
            <a:endParaRPr lang="en-GB" dirty="0"/>
          </a:p>
          <a:p>
            <a:pPr marL="0" indent="0">
              <a:buNone/>
            </a:pPr>
            <a:r>
              <a:rPr lang="en-GB" dirty="0"/>
              <a:t>Thank you for considering my application, I am immediately available for interview and look forward to the opportunity to interview.  </a:t>
            </a:r>
          </a:p>
          <a:p>
            <a:pPr marL="0" indent="0">
              <a:buNone/>
            </a:pPr>
            <a:endParaRPr lang="en-GB" dirty="0"/>
          </a:p>
          <a:p>
            <a:pPr marL="0" indent="0">
              <a:buNone/>
            </a:pPr>
            <a:r>
              <a:rPr lang="en-GB" dirty="0"/>
              <a:t>Yours sincerely,</a:t>
            </a:r>
          </a:p>
          <a:p>
            <a:pPr marL="0" indent="0">
              <a:buNone/>
            </a:pPr>
            <a:endParaRPr lang="en-GB" dirty="0"/>
          </a:p>
          <a:p>
            <a:pPr marL="0" indent="0">
              <a:buNone/>
            </a:pPr>
            <a:r>
              <a:rPr lang="en-GB" dirty="0"/>
              <a:t>H Dales </a:t>
            </a:r>
          </a:p>
        </p:txBody>
      </p:sp>
    </p:spTree>
    <p:extLst>
      <p:ext uri="{BB962C8B-B14F-4D97-AF65-F5344CB8AC3E}">
        <p14:creationId xmlns:p14="http://schemas.microsoft.com/office/powerpoint/2010/main" val="4003247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37BE3-2114-644D-AF66-67E64387FFF2}"/>
              </a:ext>
            </a:extLst>
          </p:cNvPr>
          <p:cNvSpPr>
            <a:spLocks noGrp="1"/>
          </p:cNvSpPr>
          <p:nvPr>
            <p:ph type="title"/>
          </p:nvPr>
        </p:nvSpPr>
        <p:spPr/>
        <p:txBody>
          <a:bodyPr/>
          <a:lstStyle/>
          <a:p>
            <a:r>
              <a:rPr lang="en-US" dirty="0"/>
              <a:t>Help is available: Lewisham Works</a:t>
            </a:r>
          </a:p>
        </p:txBody>
      </p:sp>
      <p:sp>
        <p:nvSpPr>
          <p:cNvPr id="3" name="Content Placeholder 2">
            <a:extLst>
              <a:ext uri="{FF2B5EF4-FFF2-40B4-BE49-F238E27FC236}">
                <a16:creationId xmlns:a16="http://schemas.microsoft.com/office/drawing/2014/main" id="{802B93F9-1EC3-7F41-B658-47C7B1772BD3}"/>
              </a:ext>
            </a:extLst>
          </p:cNvPr>
          <p:cNvSpPr>
            <a:spLocks noGrp="1"/>
          </p:cNvSpPr>
          <p:nvPr>
            <p:ph sz="half" idx="1"/>
          </p:nvPr>
        </p:nvSpPr>
        <p:spPr/>
        <p:txBody>
          <a:bodyPr/>
          <a:lstStyle/>
          <a:p>
            <a:r>
              <a:rPr lang="en-US" dirty="0"/>
              <a:t>Unemployed and living in Lewisham?</a:t>
            </a:r>
          </a:p>
          <a:p>
            <a:r>
              <a:rPr lang="en-US" dirty="0"/>
              <a:t>We can help you find training, volunteering or a job</a:t>
            </a:r>
          </a:p>
          <a:p>
            <a:r>
              <a:rPr lang="en-US" dirty="0"/>
              <a:t>Interpreters are available</a:t>
            </a:r>
          </a:p>
          <a:p>
            <a:r>
              <a:rPr lang="en-US" dirty="0"/>
              <a:t>Staff that speak Polish &amp; Russian</a:t>
            </a:r>
          </a:p>
          <a:p>
            <a:pPr marL="0" indent="0">
              <a:buNone/>
            </a:pPr>
            <a:r>
              <a:rPr lang="en-US" dirty="0">
                <a:hlinkClick r:id="rId2"/>
              </a:rPr>
              <a:t>jobsandskills@lewisham.gov.uk</a:t>
            </a:r>
            <a:endParaRPr lang="en-US" dirty="0"/>
          </a:p>
          <a:p>
            <a:pPr marL="0" indent="0">
              <a:buNone/>
            </a:pPr>
            <a:endParaRPr lang="en-US" dirty="0"/>
          </a:p>
        </p:txBody>
      </p:sp>
      <p:pic>
        <p:nvPicPr>
          <p:cNvPr id="5" name="Content Placeholder 4"/>
          <p:cNvPicPr>
            <a:picLocks noGrp="1"/>
          </p:cNvPicPr>
          <p:nvPr>
            <p:ph sz="half" idx="2"/>
          </p:nvPr>
        </p:nvPicPr>
        <p:blipFill rotWithShape="1">
          <a:blip r:embed="rId3"/>
          <a:srcRect l="58629" t="8762" r="21325" b="4357"/>
          <a:stretch/>
        </p:blipFill>
        <p:spPr bwMode="auto">
          <a:xfrm>
            <a:off x="4984653" y="1362365"/>
            <a:ext cx="3015176" cy="41510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63699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9D144BB-E4D5-2349-93B1-196DF6806923}"/>
              </a:ext>
            </a:extLst>
          </p:cNvPr>
          <p:cNvSpPr>
            <a:spLocks noGrp="1"/>
          </p:cNvSpPr>
          <p:nvPr>
            <p:ph type="subTitle" idx="1"/>
          </p:nvPr>
        </p:nvSpPr>
        <p:spPr>
          <a:xfrm>
            <a:off x="682659" y="1238066"/>
            <a:ext cx="6152317" cy="2577415"/>
          </a:xfrm>
        </p:spPr>
        <p:txBody>
          <a:bodyPr>
            <a:normAutofit fontScale="85000" lnSpcReduction="20000"/>
          </a:bodyPr>
          <a:lstStyle/>
          <a:p>
            <a:pPr marL="285750" indent="-285750">
              <a:buFont typeface="Arial" panose="020B0604020202020204" pitchFamily="34" charset="0"/>
              <a:buChar char="•"/>
            </a:pPr>
            <a:r>
              <a:rPr lang="en-GB" dirty="0"/>
              <a:t>Introducing CV’s </a:t>
            </a:r>
          </a:p>
          <a:p>
            <a:pPr marL="285750" indent="-285750">
              <a:buFont typeface="Arial" panose="020B0604020202020204" pitchFamily="34" charset="0"/>
              <a:buChar char="•"/>
            </a:pPr>
            <a:r>
              <a:rPr lang="en-GB" dirty="0"/>
              <a:t>What should be on the CV?</a:t>
            </a:r>
          </a:p>
          <a:p>
            <a:pPr marL="285750" indent="-285750">
              <a:buFont typeface="Arial" panose="020B0604020202020204" pitchFamily="34" charset="0"/>
              <a:buChar char="•"/>
            </a:pPr>
            <a:r>
              <a:rPr lang="en-GB" dirty="0"/>
              <a:t>Principles to follow of a good CV</a:t>
            </a:r>
          </a:p>
          <a:p>
            <a:pPr marL="285750" indent="-285750">
              <a:buFont typeface="Arial" panose="020B0604020202020204" pitchFamily="34" charset="0"/>
              <a:buChar char="•"/>
            </a:pPr>
            <a:r>
              <a:rPr lang="en-GB" dirty="0"/>
              <a:t>Types of CV (master CV, skills based, classic)</a:t>
            </a:r>
          </a:p>
          <a:p>
            <a:pPr marL="285750" indent="-285750">
              <a:buFont typeface="Arial" panose="020B0604020202020204" pitchFamily="34" charset="0"/>
              <a:buChar char="•"/>
            </a:pPr>
            <a:r>
              <a:rPr lang="en-GB" dirty="0"/>
              <a:t>Top Tips: Applicant Tracking Systems </a:t>
            </a:r>
          </a:p>
          <a:p>
            <a:pPr marL="285750" indent="-285750">
              <a:buFont typeface="Arial" panose="020B0604020202020204" pitchFamily="34" charset="0"/>
              <a:buChar char="•"/>
            </a:pPr>
            <a:r>
              <a:rPr lang="en-GB" dirty="0"/>
              <a:t>Personal profiles: selling yourself</a:t>
            </a:r>
          </a:p>
          <a:p>
            <a:pPr marL="285750" indent="-285750">
              <a:buFont typeface="Arial" panose="020B0604020202020204" pitchFamily="34" charset="0"/>
              <a:buChar char="•"/>
            </a:pPr>
            <a:r>
              <a:rPr lang="en-GB" dirty="0"/>
              <a:t>Key skills</a:t>
            </a:r>
          </a:p>
          <a:p>
            <a:pPr marL="285750" indent="-285750">
              <a:buFont typeface="Arial" panose="020B0604020202020204" pitchFamily="34" charset="0"/>
              <a:buChar char="•"/>
            </a:pPr>
            <a:r>
              <a:rPr lang="en-GB" dirty="0"/>
              <a:t>Introducing Covering Letters (what and why)</a:t>
            </a:r>
          </a:p>
          <a:p>
            <a:pPr marL="285750" indent="-285750">
              <a:buFont typeface="Arial" panose="020B0604020202020204" pitchFamily="34" charset="0"/>
              <a:buChar char="•"/>
            </a:pPr>
            <a:r>
              <a:rPr lang="en-GB" dirty="0"/>
              <a:t>What should be included?</a:t>
            </a:r>
          </a:p>
          <a:p>
            <a:pPr marL="285750" indent="-285750">
              <a:buFont typeface="Arial" panose="020B0604020202020204" pitchFamily="34" charset="0"/>
              <a:buChar char="•"/>
            </a:pPr>
            <a:r>
              <a:rPr lang="en-GB" dirty="0"/>
              <a:t>CV content vs. Covering Letter Content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257460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D3F34-D34B-4258-A928-03CCC5144988}"/>
              </a:ext>
            </a:extLst>
          </p:cNvPr>
          <p:cNvSpPr>
            <a:spLocks noGrp="1"/>
          </p:cNvSpPr>
          <p:nvPr>
            <p:ph type="title"/>
          </p:nvPr>
        </p:nvSpPr>
        <p:spPr/>
        <p:txBody>
          <a:bodyPr/>
          <a:lstStyle/>
          <a:p>
            <a:r>
              <a:rPr lang="en-GB" dirty="0"/>
              <a:t>Curriculum Vitae - CV</a:t>
            </a:r>
          </a:p>
        </p:txBody>
      </p:sp>
      <p:sp>
        <p:nvSpPr>
          <p:cNvPr id="3" name="Content Placeholder 2">
            <a:extLst>
              <a:ext uri="{FF2B5EF4-FFF2-40B4-BE49-F238E27FC236}">
                <a16:creationId xmlns:a16="http://schemas.microsoft.com/office/drawing/2014/main" id="{7532C70B-4531-4700-9038-660820B80656}"/>
              </a:ext>
            </a:extLst>
          </p:cNvPr>
          <p:cNvSpPr>
            <a:spLocks noGrp="1"/>
          </p:cNvSpPr>
          <p:nvPr>
            <p:ph idx="1"/>
          </p:nvPr>
        </p:nvSpPr>
        <p:spPr>
          <a:xfrm>
            <a:off x="663063" y="1408907"/>
            <a:ext cx="7886700" cy="3889375"/>
          </a:xfrm>
        </p:spPr>
        <p:txBody>
          <a:bodyPr>
            <a:normAutofit lnSpcReduction="10000"/>
          </a:bodyPr>
          <a:lstStyle/>
          <a:p>
            <a:r>
              <a:rPr lang="en-GB" dirty="0"/>
              <a:t>Latin for “the course of one’s life”</a:t>
            </a:r>
          </a:p>
          <a:p>
            <a:endParaRPr lang="en-GB" dirty="0"/>
          </a:p>
          <a:p>
            <a:r>
              <a:rPr lang="en-GB" dirty="0"/>
              <a:t>A short summary of a job seekers employment history, qualifications, education and some limited personal information</a:t>
            </a:r>
          </a:p>
          <a:p>
            <a:endParaRPr lang="en-GB" dirty="0"/>
          </a:p>
          <a:p>
            <a:r>
              <a:rPr lang="en-GB" dirty="0"/>
              <a:t>It is your </a:t>
            </a:r>
            <a:r>
              <a:rPr lang="en-GB" i="1" dirty="0"/>
              <a:t>first chance </a:t>
            </a:r>
            <a:r>
              <a:rPr lang="en-GB" dirty="0"/>
              <a:t>to promote yourself to an employer</a:t>
            </a:r>
          </a:p>
          <a:p>
            <a:endParaRPr lang="en-GB" dirty="0"/>
          </a:p>
          <a:p>
            <a:r>
              <a:rPr lang="en-GB" dirty="0"/>
              <a:t>A CV should hold enough </a:t>
            </a:r>
            <a:r>
              <a:rPr lang="en-GB" b="1" dirty="0"/>
              <a:t>relevant</a:t>
            </a:r>
            <a:r>
              <a:rPr lang="en-GB" dirty="0"/>
              <a:t> information, so that an employer can decide if they want to offer an interview </a:t>
            </a:r>
          </a:p>
          <a:p>
            <a:endParaRPr lang="en-GB" dirty="0"/>
          </a:p>
          <a:p>
            <a:r>
              <a:rPr lang="en-GB" dirty="0"/>
              <a:t>Most CV’s are read in less than </a:t>
            </a:r>
            <a:r>
              <a:rPr lang="en-GB" u="sng" dirty="0"/>
              <a:t>30 seconds</a:t>
            </a:r>
          </a:p>
        </p:txBody>
      </p:sp>
    </p:spTree>
    <p:extLst>
      <p:ext uri="{BB962C8B-B14F-4D97-AF65-F5344CB8AC3E}">
        <p14:creationId xmlns:p14="http://schemas.microsoft.com/office/powerpoint/2010/main" val="1171167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37BE3-2114-644D-AF66-67E64387FFF2}"/>
              </a:ext>
            </a:extLst>
          </p:cNvPr>
          <p:cNvSpPr>
            <a:spLocks noGrp="1"/>
          </p:cNvSpPr>
          <p:nvPr>
            <p:ph type="title"/>
          </p:nvPr>
        </p:nvSpPr>
        <p:spPr/>
        <p:txBody>
          <a:bodyPr/>
          <a:lstStyle/>
          <a:p>
            <a:r>
              <a:rPr lang="en-US" dirty="0"/>
              <a:t>What should be on the CV?</a:t>
            </a:r>
          </a:p>
        </p:txBody>
      </p:sp>
      <p:sp>
        <p:nvSpPr>
          <p:cNvPr id="3" name="Content Placeholder 2">
            <a:extLst>
              <a:ext uri="{FF2B5EF4-FFF2-40B4-BE49-F238E27FC236}">
                <a16:creationId xmlns:a16="http://schemas.microsoft.com/office/drawing/2014/main" id="{802B93F9-1EC3-7F41-B658-47C7B1772BD3}"/>
              </a:ext>
            </a:extLst>
          </p:cNvPr>
          <p:cNvSpPr>
            <a:spLocks noGrp="1"/>
          </p:cNvSpPr>
          <p:nvPr>
            <p:ph sz="half" idx="1"/>
          </p:nvPr>
        </p:nvSpPr>
        <p:spPr>
          <a:ln>
            <a:solidFill>
              <a:schemeClr val="bg2">
                <a:lumMod val="75000"/>
              </a:schemeClr>
            </a:solidFill>
          </a:ln>
        </p:spPr>
        <p:txBody>
          <a:bodyPr>
            <a:normAutofit fontScale="92500"/>
          </a:bodyPr>
          <a:lstStyle/>
          <a:p>
            <a:pPr marL="342900" lvl="0" indent="-342900" defTabSz="914400" eaLnBrk="0" fontAlgn="base" hangingPunct="0">
              <a:lnSpc>
                <a:spcPct val="100000"/>
              </a:lnSpc>
              <a:spcBef>
                <a:spcPct val="0"/>
              </a:spcBef>
              <a:spcAft>
                <a:spcPct val="0"/>
              </a:spcAft>
              <a:buFont typeface="Wingdings" panose="05000000000000000000" pitchFamily="2" charset="2"/>
              <a:buChar char="ü"/>
            </a:pPr>
            <a:r>
              <a:rPr lang="en-GB" sz="2200" dirty="0">
                <a:solidFill>
                  <a:srgbClr val="000000"/>
                </a:solidFill>
                <a:ea typeface="ＭＳ Ｐゴシック" panose="020B0600070205080204" pitchFamily="34" charset="-128"/>
              </a:rPr>
              <a:t>Your name &amp; contact information</a:t>
            </a:r>
          </a:p>
          <a:p>
            <a:pPr marL="0" lvl="0" indent="0" defTabSz="914400" eaLnBrk="0" fontAlgn="base" hangingPunct="0">
              <a:lnSpc>
                <a:spcPct val="100000"/>
              </a:lnSpc>
              <a:spcBef>
                <a:spcPct val="0"/>
              </a:spcBef>
              <a:spcAft>
                <a:spcPct val="0"/>
              </a:spcAft>
              <a:buNone/>
            </a:pPr>
            <a:r>
              <a:rPr lang="en-GB" sz="2200" dirty="0">
                <a:solidFill>
                  <a:srgbClr val="000000"/>
                </a:solidFill>
                <a:ea typeface="ＭＳ Ｐゴシック" panose="020B0600070205080204" pitchFamily="34" charset="-128"/>
              </a:rPr>
              <a:t> </a:t>
            </a:r>
          </a:p>
          <a:p>
            <a:pPr marL="342900" lvl="0" indent="-342900" defTabSz="914400" eaLnBrk="0" fontAlgn="base" hangingPunct="0">
              <a:lnSpc>
                <a:spcPct val="100000"/>
              </a:lnSpc>
              <a:spcBef>
                <a:spcPct val="0"/>
              </a:spcBef>
              <a:spcAft>
                <a:spcPct val="0"/>
              </a:spcAft>
              <a:buFont typeface="Wingdings" panose="05000000000000000000" pitchFamily="2" charset="2"/>
              <a:buChar char="ü"/>
            </a:pPr>
            <a:r>
              <a:rPr lang="en-GB" sz="2200" dirty="0">
                <a:solidFill>
                  <a:srgbClr val="000000"/>
                </a:solidFill>
                <a:ea typeface="ＭＳ Ｐゴシック" panose="020B0600070205080204" pitchFamily="34" charset="-128"/>
              </a:rPr>
              <a:t>Your key skills and achievements</a:t>
            </a:r>
          </a:p>
          <a:p>
            <a:pPr marL="0" lvl="0" indent="0" defTabSz="914400" eaLnBrk="0" fontAlgn="base" hangingPunct="0">
              <a:lnSpc>
                <a:spcPct val="100000"/>
              </a:lnSpc>
              <a:spcBef>
                <a:spcPct val="0"/>
              </a:spcBef>
              <a:spcAft>
                <a:spcPct val="0"/>
              </a:spcAft>
              <a:buNone/>
            </a:pPr>
            <a:endParaRPr lang="en-GB" sz="2200" dirty="0">
              <a:solidFill>
                <a:srgbClr val="000000"/>
              </a:solidFill>
              <a:ea typeface="ＭＳ Ｐゴシック" panose="020B0600070205080204" pitchFamily="34" charset="-128"/>
            </a:endParaRPr>
          </a:p>
          <a:p>
            <a:pPr marL="342900" lvl="0" indent="-342900" defTabSz="914400" eaLnBrk="0" fontAlgn="base" hangingPunct="0">
              <a:lnSpc>
                <a:spcPct val="100000"/>
              </a:lnSpc>
              <a:spcBef>
                <a:spcPct val="0"/>
              </a:spcBef>
              <a:spcAft>
                <a:spcPct val="0"/>
              </a:spcAft>
              <a:buFont typeface="Wingdings" panose="05000000000000000000" pitchFamily="2" charset="2"/>
              <a:buChar char="ü"/>
            </a:pPr>
            <a:r>
              <a:rPr lang="en-GB" sz="2200" dirty="0">
                <a:solidFill>
                  <a:srgbClr val="000000"/>
                </a:solidFill>
                <a:ea typeface="ＭＳ Ｐゴシック" panose="020B0600070205080204" pitchFamily="34" charset="-128"/>
              </a:rPr>
              <a:t>Work history, including paid, voluntary and work experience</a:t>
            </a:r>
          </a:p>
          <a:p>
            <a:pPr marL="342900" lvl="0" indent="-342900" defTabSz="914400" eaLnBrk="0" fontAlgn="base" hangingPunct="0">
              <a:lnSpc>
                <a:spcPct val="100000"/>
              </a:lnSpc>
              <a:spcBef>
                <a:spcPct val="0"/>
              </a:spcBef>
              <a:spcAft>
                <a:spcPct val="0"/>
              </a:spcAft>
              <a:buFont typeface="Wingdings" panose="05000000000000000000" pitchFamily="2" charset="2"/>
              <a:buChar char="ü"/>
            </a:pPr>
            <a:endParaRPr lang="en-GB" sz="2200" dirty="0">
              <a:solidFill>
                <a:srgbClr val="000000"/>
              </a:solidFill>
              <a:ea typeface="ＭＳ Ｐゴシック" panose="020B0600070205080204" pitchFamily="34" charset="-128"/>
            </a:endParaRPr>
          </a:p>
          <a:p>
            <a:pPr marL="342900" lvl="0" indent="-342900" defTabSz="914400" eaLnBrk="0" fontAlgn="base" hangingPunct="0">
              <a:lnSpc>
                <a:spcPct val="100000"/>
              </a:lnSpc>
              <a:spcBef>
                <a:spcPct val="0"/>
              </a:spcBef>
              <a:spcAft>
                <a:spcPct val="0"/>
              </a:spcAft>
              <a:buFont typeface="Wingdings" panose="05000000000000000000" pitchFamily="2" charset="2"/>
              <a:buChar char="ü"/>
            </a:pPr>
            <a:r>
              <a:rPr lang="en-GB" sz="2200" dirty="0">
                <a:solidFill>
                  <a:srgbClr val="000000"/>
                </a:solidFill>
                <a:ea typeface="ＭＳ Ｐゴシック" panose="020B0600070205080204" pitchFamily="34" charset="-128"/>
              </a:rPr>
              <a:t>Education and training background</a:t>
            </a:r>
          </a:p>
          <a:p>
            <a:pPr marL="342900" lvl="0" indent="-342900" defTabSz="914400" eaLnBrk="0" fontAlgn="base" hangingPunct="0">
              <a:lnSpc>
                <a:spcPct val="100000"/>
              </a:lnSpc>
              <a:spcBef>
                <a:spcPct val="0"/>
              </a:spcBef>
              <a:spcAft>
                <a:spcPct val="0"/>
              </a:spcAft>
              <a:buFont typeface="Wingdings" panose="05000000000000000000" pitchFamily="2" charset="2"/>
              <a:buChar char="ü"/>
            </a:pPr>
            <a:endParaRPr lang="en-GB" sz="2200" dirty="0">
              <a:solidFill>
                <a:srgbClr val="000000"/>
              </a:solidFill>
              <a:ea typeface="ＭＳ Ｐゴシック" panose="020B0600070205080204" pitchFamily="34" charset="-128"/>
            </a:endParaRPr>
          </a:p>
          <a:p>
            <a:pPr marL="342900" lvl="0" indent="-342900" defTabSz="914400" eaLnBrk="0" fontAlgn="base" hangingPunct="0">
              <a:lnSpc>
                <a:spcPct val="100000"/>
              </a:lnSpc>
              <a:spcBef>
                <a:spcPct val="0"/>
              </a:spcBef>
              <a:spcAft>
                <a:spcPct val="0"/>
              </a:spcAft>
              <a:buFont typeface="Wingdings" panose="05000000000000000000" pitchFamily="2" charset="2"/>
              <a:buChar char="ü"/>
            </a:pPr>
            <a:r>
              <a:rPr lang="en-GB" sz="2200" dirty="0">
                <a:solidFill>
                  <a:srgbClr val="000000"/>
                </a:solidFill>
                <a:ea typeface="ＭＳ Ｐゴシック" panose="020B0600070205080204" pitchFamily="34" charset="-128"/>
              </a:rPr>
              <a:t>Relevant interests</a:t>
            </a:r>
          </a:p>
          <a:p>
            <a:endParaRPr lang="en-US" dirty="0"/>
          </a:p>
        </p:txBody>
      </p:sp>
      <p:sp>
        <p:nvSpPr>
          <p:cNvPr id="4" name="Content Placeholder 3">
            <a:extLst>
              <a:ext uri="{FF2B5EF4-FFF2-40B4-BE49-F238E27FC236}">
                <a16:creationId xmlns:a16="http://schemas.microsoft.com/office/drawing/2014/main" id="{1F6FA9C4-C008-2C4F-B8B5-33C2D9CFACCE}"/>
              </a:ext>
            </a:extLst>
          </p:cNvPr>
          <p:cNvSpPr>
            <a:spLocks noGrp="1"/>
          </p:cNvSpPr>
          <p:nvPr>
            <p:ph sz="half" idx="2"/>
          </p:nvPr>
        </p:nvSpPr>
        <p:spPr>
          <a:ln>
            <a:solidFill>
              <a:schemeClr val="bg2">
                <a:lumMod val="75000"/>
              </a:schemeClr>
            </a:solidFill>
          </a:ln>
        </p:spPr>
        <p:txBody>
          <a:bodyPr>
            <a:normAutofit fontScale="92500"/>
          </a:bodyPr>
          <a:lstStyle/>
          <a:p>
            <a:pPr marL="342900" indent="-342900">
              <a:buFont typeface="Arial" panose="020B0604020202020204" pitchFamily="34" charset="0"/>
              <a:buChar char="X"/>
            </a:pPr>
            <a:r>
              <a:rPr lang="en-GB" dirty="0"/>
              <a:t>Your photo</a:t>
            </a:r>
          </a:p>
          <a:p>
            <a:pPr marL="342900" indent="-342900">
              <a:buFont typeface="Arial" panose="020B0604020202020204" pitchFamily="34" charset="0"/>
              <a:buChar char="X"/>
            </a:pPr>
            <a:endParaRPr lang="en-GB" dirty="0"/>
          </a:p>
          <a:p>
            <a:pPr marL="342900" indent="-342900">
              <a:buFont typeface="Arial" panose="020B0604020202020204" pitchFamily="34" charset="0"/>
              <a:buChar char="X"/>
            </a:pPr>
            <a:r>
              <a:rPr lang="en-GB" dirty="0"/>
              <a:t>Your date of birth, race or nationality, family status etc.</a:t>
            </a:r>
          </a:p>
          <a:p>
            <a:pPr marL="342900" indent="-342900">
              <a:buFont typeface="Arial" panose="020B0604020202020204" pitchFamily="34" charset="0"/>
              <a:buChar char="X"/>
            </a:pPr>
            <a:endParaRPr lang="en-GB" dirty="0"/>
          </a:p>
          <a:p>
            <a:pPr marL="342900" indent="-342900">
              <a:buFont typeface="Arial" panose="020B0604020202020204" pitchFamily="34" charset="0"/>
              <a:buChar char="X"/>
            </a:pPr>
            <a:r>
              <a:rPr lang="en-GB" dirty="0"/>
              <a:t>Your full address</a:t>
            </a:r>
          </a:p>
          <a:p>
            <a:pPr marL="342900" indent="-342900">
              <a:buFont typeface="Arial" panose="020B0604020202020204" pitchFamily="34" charset="0"/>
              <a:buChar char="X"/>
            </a:pPr>
            <a:endParaRPr lang="en-GB" dirty="0"/>
          </a:p>
          <a:p>
            <a:pPr marL="342900" indent="-342900">
              <a:buFont typeface="Arial" panose="020B0604020202020204" pitchFamily="34" charset="0"/>
              <a:buChar char="X"/>
            </a:pPr>
            <a:r>
              <a:rPr lang="en-GB" dirty="0"/>
              <a:t>The full contact details of your references </a:t>
            </a:r>
          </a:p>
          <a:p>
            <a:endParaRPr lang="en-US" dirty="0"/>
          </a:p>
        </p:txBody>
      </p:sp>
    </p:spTree>
    <p:extLst>
      <p:ext uri="{BB962C8B-B14F-4D97-AF65-F5344CB8AC3E}">
        <p14:creationId xmlns:p14="http://schemas.microsoft.com/office/powerpoint/2010/main" val="221849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D7446-90F4-48DE-9BA1-9C5AC8CE1317}"/>
              </a:ext>
            </a:extLst>
          </p:cNvPr>
          <p:cNvSpPr>
            <a:spLocks noGrp="1"/>
          </p:cNvSpPr>
          <p:nvPr>
            <p:ph type="title"/>
          </p:nvPr>
        </p:nvSpPr>
        <p:spPr/>
        <p:txBody>
          <a:bodyPr/>
          <a:lstStyle/>
          <a:p>
            <a:r>
              <a:rPr lang="en-GB" dirty="0"/>
              <a:t>Principle 1: Essential Information Only</a:t>
            </a:r>
          </a:p>
        </p:txBody>
      </p:sp>
      <p:sp>
        <p:nvSpPr>
          <p:cNvPr id="3" name="Content Placeholder 2">
            <a:extLst>
              <a:ext uri="{FF2B5EF4-FFF2-40B4-BE49-F238E27FC236}">
                <a16:creationId xmlns:a16="http://schemas.microsoft.com/office/drawing/2014/main" id="{F6F83F92-70EB-4B1D-90BB-0D47041C67B1}"/>
              </a:ext>
            </a:extLst>
          </p:cNvPr>
          <p:cNvSpPr>
            <a:spLocks noGrp="1"/>
          </p:cNvSpPr>
          <p:nvPr>
            <p:ph idx="1"/>
          </p:nvPr>
        </p:nvSpPr>
        <p:spPr>
          <a:xfrm>
            <a:off x="574572" y="1580349"/>
            <a:ext cx="5418189" cy="3889375"/>
          </a:xfrm>
        </p:spPr>
        <p:txBody>
          <a:bodyPr>
            <a:normAutofit/>
          </a:bodyPr>
          <a:lstStyle/>
          <a:p>
            <a:r>
              <a:rPr lang="en-GB" sz="1800" b="0" i="0" dirty="0">
                <a:solidFill>
                  <a:srgbClr val="202124"/>
                </a:solidFill>
                <a:effectLst/>
                <a:latin typeface="arial" panose="020B0604020202020204" pitchFamily="34" charset="0"/>
              </a:rPr>
              <a:t>Keep CV’s to 2 sides of A4</a:t>
            </a:r>
          </a:p>
          <a:p>
            <a:endParaRPr lang="en-GB" sz="1800" dirty="0">
              <a:solidFill>
                <a:srgbClr val="202124"/>
              </a:solidFill>
              <a:latin typeface="arial" panose="020B0604020202020204" pitchFamily="34" charset="0"/>
            </a:endParaRPr>
          </a:p>
          <a:p>
            <a:r>
              <a:rPr lang="en-GB" sz="1800" dirty="0">
                <a:solidFill>
                  <a:srgbClr val="202124"/>
                </a:solidFill>
                <a:latin typeface="arial" panose="020B0604020202020204" pitchFamily="34" charset="0"/>
              </a:rPr>
              <a:t>Only include essential information: employment history, work experience, education and training, key skills and personal profile</a:t>
            </a:r>
          </a:p>
          <a:p>
            <a:endParaRPr lang="en-GB" sz="1800" dirty="0">
              <a:solidFill>
                <a:srgbClr val="202124"/>
              </a:solidFill>
              <a:latin typeface="arial" panose="020B0604020202020204" pitchFamily="34" charset="0"/>
            </a:endParaRPr>
          </a:p>
          <a:p>
            <a:r>
              <a:rPr lang="en-GB" sz="1800" dirty="0">
                <a:solidFill>
                  <a:srgbClr val="202124"/>
                </a:solidFill>
                <a:latin typeface="arial" panose="020B0604020202020204" pitchFamily="34" charset="0"/>
              </a:rPr>
              <a:t>If you have a lot of work experience or training, include what is </a:t>
            </a:r>
            <a:r>
              <a:rPr lang="en-GB" sz="1800" b="1" dirty="0">
                <a:solidFill>
                  <a:srgbClr val="202124"/>
                </a:solidFill>
                <a:latin typeface="arial" panose="020B0604020202020204" pitchFamily="34" charset="0"/>
              </a:rPr>
              <a:t>most relevant</a:t>
            </a:r>
            <a:r>
              <a:rPr lang="en-GB" sz="1800" dirty="0">
                <a:solidFill>
                  <a:srgbClr val="202124"/>
                </a:solidFill>
                <a:latin typeface="arial" panose="020B0604020202020204" pitchFamily="34" charset="0"/>
              </a:rPr>
              <a:t> to the job you are applying for, or the </a:t>
            </a:r>
            <a:r>
              <a:rPr lang="en-GB" sz="1800" b="1" dirty="0">
                <a:solidFill>
                  <a:srgbClr val="202124"/>
                </a:solidFill>
                <a:latin typeface="arial" panose="020B0604020202020204" pitchFamily="34" charset="0"/>
              </a:rPr>
              <a:t>most recent</a:t>
            </a:r>
          </a:p>
          <a:p>
            <a:endParaRPr lang="en-GB" sz="1800" b="1" dirty="0">
              <a:solidFill>
                <a:srgbClr val="202124"/>
              </a:solidFill>
              <a:latin typeface="arial" panose="020B0604020202020204" pitchFamily="34" charset="0"/>
            </a:endParaRPr>
          </a:p>
          <a:p>
            <a:endParaRPr lang="en-GB" sz="1800" b="1" dirty="0">
              <a:solidFill>
                <a:srgbClr val="202124"/>
              </a:solidFill>
              <a:latin typeface="arial" panose="020B0604020202020204" pitchFamily="34" charset="0"/>
            </a:endParaRPr>
          </a:p>
          <a:p>
            <a:pPr marL="0" indent="0">
              <a:buNone/>
            </a:pPr>
            <a:endParaRPr lang="en-GB" sz="1800" dirty="0"/>
          </a:p>
        </p:txBody>
      </p:sp>
      <p:pic>
        <p:nvPicPr>
          <p:cNvPr id="5" name="Picture 4" descr="A picture containing indoor, several&#10;&#10;Description automatically generated">
            <a:extLst>
              <a:ext uri="{FF2B5EF4-FFF2-40B4-BE49-F238E27FC236}">
                <a16:creationId xmlns:a16="http://schemas.microsoft.com/office/drawing/2014/main" id="{0E1C5ABE-61FB-4232-80EC-D5BA67B022E5}"/>
              </a:ext>
            </a:extLst>
          </p:cNvPr>
          <p:cNvPicPr>
            <a:picLocks noChangeAspect="1"/>
          </p:cNvPicPr>
          <p:nvPr/>
        </p:nvPicPr>
        <p:blipFill>
          <a:blip r:embed="rId2"/>
          <a:stretch>
            <a:fillRect/>
          </a:stretch>
        </p:blipFill>
        <p:spPr>
          <a:xfrm>
            <a:off x="5842249" y="3721453"/>
            <a:ext cx="3003157" cy="1689276"/>
          </a:xfrm>
          <a:prstGeom prst="rect">
            <a:avLst/>
          </a:prstGeom>
        </p:spPr>
      </p:pic>
    </p:spTree>
    <p:extLst>
      <p:ext uri="{BB962C8B-B14F-4D97-AF65-F5344CB8AC3E}">
        <p14:creationId xmlns:p14="http://schemas.microsoft.com/office/powerpoint/2010/main" val="2273130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1096D-2EE5-4799-AF49-642EBB1D0E9A}"/>
              </a:ext>
            </a:extLst>
          </p:cNvPr>
          <p:cNvSpPr>
            <a:spLocks noGrp="1"/>
          </p:cNvSpPr>
          <p:nvPr>
            <p:ph type="title"/>
          </p:nvPr>
        </p:nvSpPr>
        <p:spPr/>
        <p:txBody>
          <a:bodyPr/>
          <a:lstStyle/>
          <a:p>
            <a:r>
              <a:rPr lang="en-GB" dirty="0"/>
              <a:t>Principle 2: Be Clear and Concise</a:t>
            </a:r>
          </a:p>
        </p:txBody>
      </p:sp>
      <p:sp>
        <p:nvSpPr>
          <p:cNvPr id="3" name="Content Placeholder 2">
            <a:extLst>
              <a:ext uri="{FF2B5EF4-FFF2-40B4-BE49-F238E27FC236}">
                <a16:creationId xmlns:a16="http://schemas.microsoft.com/office/drawing/2014/main" id="{4C0DA2BF-4FA8-4AA3-864F-12B4C830332E}"/>
              </a:ext>
            </a:extLst>
          </p:cNvPr>
          <p:cNvSpPr>
            <a:spLocks noGrp="1"/>
          </p:cNvSpPr>
          <p:nvPr>
            <p:ph idx="1"/>
          </p:nvPr>
        </p:nvSpPr>
        <p:spPr>
          <a:xfrm>
            <a:off x="628650" y="1408907"/>
            <a:ext cx="7886700" cy="3889375"/>
          </a:xfrm>
        </p:spPr>
        <p:txBody>
          <a:bodyPr/>
          <a:lstStyle/>
          <a:p>
            <a:r>
              <a:rPr lang="en-GB" dirty="0"/>
              <a:t>Use short sentences. Avoid clichés and generic terms.</a:t>
            </a:r>
          </a:p>
          <a:p>
            <a:endParaRPr lang="en-GB" dirty="0"/>
          </a:p>
          <a:p>
            <a:r>
              <a:rPr lang="en-GB" dirty="0"/>
              <a:t>Give specific examples of results you have achieved, if possible quantify your achievements.</a:t>
            </a:r>
          </a:p>
          <a:p>
            <a:endParaRPr lang="en-GB" dirty="0"/>
          </a:p>
          <a:p>
            <a:r>
              <a:rPr lang="en-GB" dirty="0"/>
              <a:t>Make sure your CV is up to date. If you have gaps in your experience on your CV, explain them briefly. Highlight any new skills you have gained on a career gap. </a:t>
            </a:r>
          </a:p>
        </p:txBody>
      </p:sp>
    </p:spTree>
    <p:extLst>
      <p:ext uri="{BB962C8B-B14F-4D97-AF65-F5344CB8AC3E}">
        <p14:creationId xmlns:p14="http://schemas.microsoft.com/office/powerpoint/2010/main" val="791845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5E758-A309-4E44-8320-5BE3DEBAFAEB}"/>
              </a:ext>
            </a:extLst>
          </p:cNvPr>
          <p:cNvSpPr>
            <a:spLocks noGrp="1"/>
          </p:cNvSpPr>
          <p:nvPr>
            <p:ph type="title"/>
          </p:nvPr>
        </p:nvSpPr>
        <p:spPr/>
        <p:txBody>
          <a:bodyPr/>
          <a:lstStyle/>
          <a:p>
            <a:r>
              <a:rPr lang="en-GB" dirty="0"/>
              <a:t>Principle 3: Adapt your CV to the role</a:t>
            </a:r>
          </a:p>
        </p:txBody>
      </p:sp>
      <p:sp>
        <p:nvSpPr>
          <p:cNvPr id="3" name="Content Placeholder 2">
            <a:extLst>
              <a:ext uri="{FF2B5EF4-FFF2-40B4-BE49-F238E27FC236}">
                <a16:creationId xmlns:a16="http://schemas.microsoft.com/office/drawing/2014/main" id="{A1905BF8-5493-48C8-A630-268DAB689E2A}"/>
              </a:ext>
            </a:extLst>
          </p:cNvPr>
          <p:cNvSpPr>
            <a:spLocks noGrp="1"/>
          </p:cNvSpPr>
          <p:nvPr>
            <p:ph idx="1"/>
          </p:nvPr>
        </p:nvSpPr>
        <p:spPr>
          <a:xfrm>
            <a:off x="628650" y="1285379"/>
            <a:ext cx="7886700" cy="3889375"/>
          </a:xfrm>
        </p:spPr>
        <p:txBody>
          <a:bodyPr>
            <a:normAutofit lnSpcReduction="10000"/>
          </a:bodyPr>
          <a:lstStyle/>
          <a:p>
            <a:r>
              <a:rPr lang="en-GB" dirty="0"/>
              <a:t>Each vacancy will be slightly different, adapt your CV. Highlight your strengths and transferable skills according to the application.</a:t>
            </a:r>
          </a:p>
          <a:p>
            <a:endParaRPr lang="en-GB" dirty="0"/>
          </a:p>
          <a:p>
            <a:r>
              <a:rPr lang="en-GB" dirty="0"/>
              <a:t>If you have the skills needed, put this clearly in the key skills section.</a:t>
            </a:r>
          </a:p>
          <a:p>
            <a:endParaRPr lang="en-GB" dirty="0"/>
          </a:p>
          <a:p>
            <a:r>
              <a:rPr lang="en-GB" dirty="0"/>
              <a:t>When you have finished writing, check you have matched your skills to the skills required on the job description.</a:t>
            </a:r>
          </a:p>
          <a:p>
            <a:endParaRPr lang="en-GB" dirty="0"/>
          </a:p>
          <a:p>
            <a:r>
              <a:rPr lang="en-GB" dirty="0"/>
              <a:t>Don’t lie and say you have done more than you have. You will get caught out! </a:t>
            </a:r>
          </a:p>
        </p:txBody>
      </p:sp>
    </p:spTree>
    <p:extLst>
      <p:ext uri="{BB962C8B-B14F-4D97-AF65-F5344CB8AC3E}">
        <p14:creationId xmlns:p14="http://schemas.microsoft.com/office/powerpoint/2010/main" val="2412305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C4950-2A42-450D-B3D3-0F7BDD5664F4}"/>
              </a:ext>
            </a:extLst>
          </p:cNvPr>
          <p:cNvSpPr>
            <a:spLocks noGrp="1"/>
          </p:cNvSpPr>
          <p:nvPr>
            <p:ph type="title"/>
          </p:nvPr>
        </p:nvSpPr>
        <p:spPr/>
        <p:txBody>
          <a:bodyPr/>
          <a:lstStyle/>
          <a:p>
            <a:r>
              <a:rPr lang="en-GB" dirty="0"/>
              <a:t>Principle 4: Presentation </a:t>
            </a:r>
          </a:p>
        </p:txBody>
      </p:sp>
      <p:sp>
        <p:nvSpPr>
          <p:cNvPr id="3" name="Content Placeholder 2">
            <a:extLst>
              <a:ext uri="{FF2B5EF4-FFF2-40B4-BE49-F238E27FC236}">
                <a16:creationId xmlns:a16="http://schemas.microsoft.com/office/drawing/2014/main" id="{1F1621B5-7235-42BA-8779-CA2007BC83D9}"/>
              </a:ext>
            </a:extLst>
          </p:cNvPr>
          <p:cNvSpPr>
            <a:spLocks noGrp="1"/>
          </p:cNvSpPr>
          <p:nvPr>
            <p:ph idx="1"/>
          </p:nvPr>
        </p:nvSpPr>
        <p:spPr/>
        <p:txBody>
          <a:bodyPr/>
          <a:lstStyle/>
          <a:p>
            <a:r>
              <a:rPr lang="en-GB" dirty="0"/>
              <a:t>CV’s are visual documents, make them clear and easy to read</a:t>
            </a:r>
          </a:p>
          <a:p>
            <a:endParaRPr lang="en-GB" dirty="0"/>
          </a:p>
          <a:p>
            <a:r>
              <a:rPr lang="en-GB" dirty="0"/>
              <a:t>Have clear headings and use bullet points, make sure key information is easy to read</a:t>
            </a:r>
          </a:p>
          <a:p>
            <a:endParaRPr lang="en-GB" dirty="0"/>
          </a:p>
          <a:p>
            <a:r>
              <a:rPr lang="en-GB" dirty="0"/>
              <a:t> Adjust the style to the sector, a graphic design CV is different from an accountant</a:t>
            </a:r>
          </a:p>
          <a:p>
            <a:endParaRPr lang="en-GB" dirty="0"/>
          </a:p>
          <a:p>
            <a:r>
              <a:rPr lang="en-GB" dirty="0"/>
              <a:t>Do not heavily format your CV unless you have to, it may not get passed ‘Applicant Tracking Systems’</a:t>
            </a:r>
          </a:p>
        </p:txBody>
      </p:sp>
    </p:spTree>
    <p:extLst>
      <p:ext uri="{BB962C8B-B14F-4D97-AF65-F5344CB8AC3E}">
        <p14:creationId xmlns:p14="http://schemas.microsoft.com/office/powerpoint/2010/main" val="101913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4A2BCB-6B24-5647-B2C6-32878B9BBB93}"/>
              </a:ext>
            </a:extLst>
          </p:cNvPr>
          <p:cNvSpPr>
            <a:spLocks noGrp="1"/>
          </p:cNvSpPr>
          <p:nvPr>
            <p:ph idx="1"/>
          </p:nvPr>
        </p:nvSpPr>
        <p:spPr>
          <a:xfrm>
            <a:off x="448541" y="385281"/>
            <a:ext cx="7886700" cy="5184246"/>
          </a:xfrm>
        </p:spPr>
        <p:txBody>
          <a:bodyPr/>
          <a:lstStyle/>
          <a:p>
            <a:pPr marL="0" lvl="0" indent="0" algn="ctr" defTabSz="914400" eaLnBrk="0" fontAlgn="base" hangingPunct="0">
              <a:lnSpc>
                <a:spcPct val="100000"/>
              </a:lnSpc>
              <a:spcBef>
                <a:spcPct val="0"/>
              </a:spcBef>
              <a:spcAft>
                <a:spcPct val="0"/>
              </a:spcAft>
              <a:buNone/>
            </a:pPr>
            <a:r>
              <a:rPr lang="en-GB" sz="1200" b="1" dirty="0">
                <a:solidFill>
                  <a:srgbClr val="000000"/>
                </a:solidFill>
                <a:ea typeface="ＭＳ Ｐゴシック" panose="020B0600070205080204" pitchFamily="34" charset="-128"/>
              </a:rPr>
              <a:t>Your name</a:t>
            </a:r>
          </a:p>
          <a:p>
            <a:pPr marL="0" lvl="0" indent="0" algn="ctr" defTabSz="914400" eaLnBrk="0" fontAlgn="base" hangingPunct="0">
              <a:lnSpc>
                <a:spcPct val="100000"/>
              </a:lnSpc>
              <a:spcBef>
                <a:spcPct val="0"/>
              </a:spcBef>
              <a:spcAft>
                <a:spcPct val="0"/>
              </a:spcAft>
              <a:buNone/>
            </a:pPr>
            <a:r>
              <a:rPr lang="en-GB" sz="1200" dirty="0">
                <a:solidFill>
                  <a:srgbClr val="000000"/>
                </a:solidFill>
                <a:ea typeface="ＭＳ Ｐゴシック" panose="020B0600070205080204" pitchFamily="34" charset="-128"/>
              </a:rPr>
              <a:t>Email/ phone number</a:t>
            </a:r>
          </a:p>
          <a:p>
            <a:pPr marL="0" lvl="0" indent="0" algn="ctr" defTabSz="914400" eaLnBrk="0" fontAlgn="base" hangingPunct="0">
              <a:lnSpc>
                <a:spcPct val="100000"/>
              </a:lnSpc>
              <a:spcBef>
                <a:spcPct val="0"/>
              </a:spcBef>
              <a:spcAft>
                <a:spcPct val="0"/>
              </a:spcAft>
              <a:buNone/>
            </a:pPr>
            <a:r>
              <a:rPr lang="en-GB" sz="1200" dirty="0">
                <a:solidFill>
                  <a:srgbClr val="000000"/>
                </a:solidFill>
                <a:ea typeface="ＭＳ Ｐゴシック" panose="020B0600070205080204" pitchFamily="34" charset="-128"/>
              </a:rPr>
              <a:t>London, England</a:t>
            </a:r>
          </a:p>
          <a:p>
            <a:pPr marL="0" lvl="0" indent="0" defTabSz="914400" eaLnBrk="0" fontAlgn="base" hangingPunct="0">
              <a:lnSpc>
                <a:spcPct val="100000"/>
              </a:lnSpc>
              <a:spcBef>
                <a:spcPct val="0"/>
              </a:spcBef>
              <a:spcAft>
                <a:spcPct val="0"/>
              </a:spcAft>
              <a:buNone/>
            </a:pPr>
            <a:endParaRPr lang="en-GB" sz="1200" b="1" u="sng" dirty="0">
              <a:solidFill>
                <a:srgbClr val="000000"/>
              </a:solidFill>
              <a:ea typeface="ＭＳ Ｐゴシック" panose="020B0600070205080204" pitchFamily="34" charset="-128"/>
            </a:endParaRPr>
          </a:p>
          <a:p>
            <a:pPr marL="0" lvl="0" indent="0" defTabSz="914400" eaLnBrk="0" fontAlgn="base" hangingPunct="0">
              <a:lnSpc>
                <a:spcPct val="100000"/>
              </a:lnSpc>
              <a:spcBef>
                <a:spcPct val="0"/>
              </a:spcBef>
              <a:spcAft>
                <a:spcPct val="0"/>
              </a:spcAft>
              <a:buNone/>
            </a:pPr>
            <a:r>
              <a:rPr lang="en-GB" sz="1200" b="1" u="sng" dirty="0">
                <a:solidFill>
                  <a:srgbClr val="000000"/>
                </a:solidFill>
                <a:ea typeface="ＭＳ Ｐゴシック" panose="020B0600070205080204" pitchFamily="34" charset="-128"/>
              </a:rPr>
              <a:t>Personal profile</a:t>
            </a:r>
          </a:p>
          <a:p>
            <a:pPr marL="0" lvl="0" indent="0" defTabSz="914400" eaLnBrk="0" fontAlgn="base" hangingPunct="0">
              <a:lnSpc>
                <a:spcPct val="100000"/>
              </a:lnSpc>
              <a:spcBef>
                <a:spcPct val="0"/>
              </a:spcBef>
              <a:spcAft>
                <a:spcPct val="0"/>
              </a:spcAft>
              <a:buNone/>
            </a:pPr>
            <a:r>
              <a:rPr lang="en-GB" sz="1200" dirty="0">
                <a:solidFill>
                  <a:srgbClr val="000000"/>
                </a:solidFill>
                <a:ea typeface="ＭＳ Ｐゴシック" panose="020B0600070205080204" pitchFamily="34" charset="-128"/>
              </a:rPr>
              <a:t>A short statement (100 words or less) summarising your skills and what you are looking for. You should change this section to match the job you are applying for. </a:t>
            </a:r>
          </a:p>
          <a:p>
            <a:pPr marL="0" lvl="0" indent="0" defTabSz="914400" eaLnBrk="0" fontAlgn="base" hangingPunct="0">
              <a:lnSpc>
                <a:spcPct val="100000"/>
              </a:lnSpc>
              <a:spcBef>
                <a:spcPct val="0"/>
              </a:spcBef>
              <a:spcAft>
                <a:spcPct val="0"/>
              </a:spcAft>
              <a:buNone/>
            </a:pPr>
            <a:endParaRPr lang="en-GB" sz="1200" b="1" u="sng" dirty="0">
              <a:solidFill>
                <a:srgbClr val="000000"/>
              </a:solidFill>
              <a:ea typeface="ＭＳ Ｐゴシック" panose="020B0600070205080204" pitchFamily="34" charset="-128"/>
            </a:endParaRPr>
          </a:p>
          <a:p>
            <a:pPr marL="0" lvl="0" indent="0" defTabSz="914400" eaLnBrk="0" fontAlgn="base" hangingPunct="0">
              <a:lnSpc>
                <a:spcPct val="100000"/>
              </a:lnSpc>
              <a:spcBef>
                <a:spcPct val="0"/>
              </a:spcBef>
              <a:spcAft>
                <a:spcPct val="0"/>
              </a:spcAft>
              <a:buNone/>
            </a:pPr>
            <a:r>
              <a:rPr lang="en-GB" sz="1200" b="1" u="sng" dirty="0">
                <a:solidFill>
                  <a:srgbClr val="000000"/>
                </a:solidFill>
                <a:ea typeface="ＭＳ Ｐゴシック" panose="020B0600070205080204" pitchFamily="34" charset="-128"/>
              </a:rPr>
              <a:t>Key Skills &amp; Achievements</a:t>
            </a:r>
          </a:p>
          <a:p>
            <a:pPr marL="0" lvl="0" indent="0" defTabSz="914400" eaLnBrk="0" fontAlgn="base" hangingPunct="0">
              <a:lnSpc>
                <a:spcPct val="100000"/>
              </a:lnSpc>
              <a:spcBef>
                <a:spcPct val="0"/>
              </a:spcBef>
              <a:spcAft>
                <a:spcPct val="0"/>
              </a:spcAft>
              <a:buNone/>
            </a:pPr>
            <a:r>
              <a:rPr lang="en-GB" sz="1200" dirty="0">
                <a:solidFill>
                  <a:srgbClr val="000000"/>
                </a:solidFill>
                <a:ea typeface="ＭＳ Ｐゴシック" panose="020B0600070205080204" pitchFamily="34" charset="-128"/>
              </a:rPr>
              <a:t>Approx. 5 key skills or career highlights</a:t>
            </a:r>
          </a:p>
          <a:p>
            <a:pPr marL="0" lvl="0" indent="0" defTabSz="914400" eaLnBrk="0" fontAlgn="base" hangingPunct="0">
              <a:lnSpc>
                <a:spcPct val="100000"/>
              </a:lnSpc>
              <a:spcBef>
                <a:spcPct val="0"/>
              </a:spcBef>
              <a:spcAft>
                <a:spcPct val="0"/>
              </a:spcAft>
              <a:buNone/>
            </a:pPr>
            <a:r>
              <a:rPr lang="en-GB" sz="1200" dirty="0">
                <a:solidFill>
                  <a:srgbClr val="000000"/>
                </a:solidFill>
                <a:ea typeface="ＭＳ Ｐゴシック" panose="020B0600070205080204" pitchFamily="34" charset="-128"/>
              </a:rPr>
              <a:t>Avoid cliché statements such as ‘</a:t>
            </a:r>
            <a:r>
              <a:rPr lang="en-GB" sz="1200" dirty="0" err="1">
                <a:solidFill>
                  <a:srgbClr val="000000"/>
                </a:solidFill>
                <a:ea typeface="ＭＳ Ｐゴシック" panose="020B0600070205080204" pitchFamily="34" charset="-128"/>
              </a:rPr>
              <a:t>hardworker</a:t>
            </a:r>
            <a:r>
              <a:rPr lang="en-GB" sz="1200" dirty="0">
                <a:solidFill>
                  <a:srgbClr val="000000"/>
                </a:solidFill>
                <a:ea typeface="ＭＳ Ｐゴシック" panose="020B0600070205080204" pitchFamily="34" charset="-128"/>
              </a:rPr>
              <a:t>’</a:t>
            </a:r>
          </a:p>
          <a:p>
            <a:pPr marL="0" lvl="0" indent="0" defTabSz="914400" eaLnBrk="0" fontAlgn="base" hangingPunct="0">
              <a:lnSpc>
                <a:spcPct val="100000"/>
              </a:lnSpc>
              <a:spcBef>
                <a:spcPct val="0"/>
              </a:spcBef>
              <a:spcAft>
                <a:spcPct val="0"/>
              </a:spcAft>
              <a:buNone/>
            </a:pPr>
            <a:r>
              <a:rPr lang="en-GB" sz="1200" dirty="0">
                <a:solidFill>
                  <a:srgbClr val="000000"/>
                </a:solidFill>
                <a:ea typeface="ＭＳ Ｐゴシック" panose="020B0600070205080204" pitchFamily="34" charset="-128"/>
              </a:rPr>
              <a:t>Ensure these reflect the job(s) you are applying for</a:t>
            </a:r>
          </a:p>
          <a:p>
            <a:pPr marL="0" lvl="0" indent="0" defTabSz="914400" eaLnBrk="0" fontAlgn="base" hangingPunct="0">
              <a:lnSpc>
                <a:spcPct val="100000"/>
              </a:lnSpc>
              <a:spcBef>
                <a:spcPct val="0"/>
              </a:spcBef>
              <a:spcAft>
                <a:spcPct val="0"/>
              </a:spcAft>
              <a:buNone/>
            </a:pPr>
            <a:endParaRPr lang="en-GB" sz="1200" b="1" u="sng" dirty="0">
              <a:solidFill>
                <a:srgbClr val="000000"/>
              </a:solidFill>
              <a:ea typeface="ＭＳ Ｐゴシック" panose="020B0600070205080204" pitchFamily="34" charset="-128"/>
            </a:endParaRPr>
          </a:p>
          <a:p>
            <a:pPr marL="0" lvl="0" indent="0" defTabSz="914400" eaLnBrk="0" fontAlgn="base" hangingPunct="0">
              <a:lnSpc>
                <a:spcPct val="100000"/>
              </a:lnSpc>
              <a:spcBef>
                <a:spcPct val="0"/>
              </a:spcBef>
              <a:spcAft>
                <a:spcPct val="0"/>
              </a:spcAft>
              <a:buNone/>
            </a:pPr>
            <a:r>
              <a:rPr lang="en-GB" sz="1200" b="1" u="sng" dirty="0">
                <a:solidFill>
                  <a:srgbClr val="000000"/>
                </a:solidFill>
                <a:ea typeface="ＭＳ Ｐゴシック" panose="020B0600070205080204" pitchFamily="34" charset="-128"/>
              </a:rPr>
              <a:t>Work History </a:t>
            </a:r>
          </a:p>
          <a:p>
            <a:pPr marL="0" lvl="0" indent="0" defTabSz="914400" eaLnBrk="0" fontAlgn="base" hangingPunct="0">
              <a:lnSpc>
                <a:spcPct val="100000"/>
              </a:lnSpc>
              <a:spcBef>
                <a:spcPct val="0"/>
              </a:spcBef>
              <a:spcAft>
                <a:spcPct val="0"/>
              </a:spcAft>
              <a:buNone/>
            </a:pPr>
            <a:r>
              <a:rPr lang="en-GB" sz="1200" dirty="0">
                <a:solidFill>
                  <a:srgbClr val="000000"/>
                </a:solidFill>
                <a:ea typeface="ＭＳ Ｐゴシック" panose="020B0600070205080204" pitchFamily="34" charset="-128"/>
              </a:rPr>
              <a:t>Most recent first, a short summary of roles with bullet points of duties</a:t>
            </a:r>
          </a:p>
          <a:p>
            <a:pPr marL="0" lvl="0" indent="0" defTabSz="914400" eaLnBrk="0" fontAlgn="base" hangingPunct="0">
              <a:lnSpc>
                <a:spcPct val="100000"/>
              </a:lnSpc>
              <a:spcBef>
                <a:spcPct val="0"/>
              </a:spcBef>
              <a:spcAft>
                <a:spcPct val="0"/>
              </a:spcAft>
              <a:buNone/>
            </a:pPr>
            <a:endParaRPr lang="en-GB" sz="1200" b="1" u="sng" dirty="0">
              <a:solidFill>
                <a:srgbClr val="000000"/>
              </a:solidFill>
              <a:ea typeface="ＭＳ Ｐゴシック" panose="020B0600070205080204" pitchFamily="34" charset="-128"/>
            </a:endParaRPr>
          </a:p>
          <a:p>
            <a:pPr marL="0" lvl="0" indent="0" defTabSz="914400" eaLnBrk="0" fontAlgn="base" hangingPunct="0">
              <a:lnSpc>
                <a:spcPct val="100000"/>
              </a:lnSpc>
              <a:spcBef>
                <a:spcPct val="0"/>
              </a:spcBef>
              <a:spcAft>
                <a:spcPct val="0"/>
              </a:spcAft>
              <a:buNone/>
            </a:pPr>
            <a:r>
              <a:rPr lang="en-GB" sz="1200" b="1" u="sng" dirty="0">
                <a:solidFill>
                  <a:srgbClr val="000000"/>
                </a:solidFill>
                <a:ea typeface="ＭＳ Ｐゴシック" panose="020B0600070205080204" pitchFamily="34" charset="-128"/>
              </a:rPr>
              <a:t>Education and Training</a:t>
            </a:r>
          </a:p>
          <a:p>
            <a:pPr marL="0" lvl="0" indent="0" defTabSz="914400" eaLnBrk="0" fontAlgn="base" hangingPunct="0">
              <a:lnSpc>
                <a:spcPct val="100000"/>
              </a:lnSpc>
              <a:spcBef>
                <a:spcPct val="0"/>
              </a:spcBef>
              <a:spcAft>
                <a:spcPct val="0"/>
              </a:spcAft>
              <a:buNone/>
            </a:pPr>
            <a:r>
              <a:rPr lang="en-GB" sz="1200" dirty="0">
                <a:solidFill>
                  <a:srgbClr val="000000"/>
                </a:solidFill>
                <a:ea typeface="ＭＳ Ｐゴシック" panose="020B0600070205080204" pitchFamily="34" charset="-128"/>
              </a:rPr>
              <a:t>Most recent first, you can omit dates if you feel this will impact impartiality</a:t>
            </a:r>
          </a:p>
          <a:p>
            <a:pPr marL="0" lvl="0" indent="0" defTabSz="914400" eaLnBrk="0" fontAlgn="base" hangingPunct="0">
              <a:lnSpc>
                <a:spcPct val="100000"/>
              </a:lnSpc>
              <a:spcBef>
                <a:spcPct val="0"/>
              </a:spcBef>
              <a:spcAft>
                <a:spcPct val="0"/>
              </a:spcAft>
              <a:buNone/>
            </a:pPr>
            <a:endParaRPr lang="en-GB" sz="1200" b="1" u="sng" dirty="0">
              <a:solidFill>
                <a:srgbClr val="000000"/>
              </a:solidFill>
              <a:ea typeface="ＭＳ Ｐゴシック" panose="020B0600070205080204" pitchFamily="34" charset="-128"/>
            </a:endParaRPr>
          </a:p>
          <a:p>
            <a:pPr marL="0" lvl="0" indent="0" defTabSz="914400" eaLnBrk="0" fontAlgn="base" hangingPunct="0">
              <a:lnSpc>
                <a:spcPct val="100000"/>
              </a:lnSpc>
              <a:spcBef>
                <a:spcPct val="0"/>
              </a:spcBef>
              <a:spcAft>
                <a:spcPct val="0"/>
              </a:spcAft>
              <a:buNone/>
            </a:pPr>
            <a:r>
              <a:rPr lang="en-GB" sz="1200" b="1" u="sng" dirty="0">
                <a:solidFill>
                  <a:srgbClr val="000000"/>
                </a:solidFill>
                <a:ea typeface="ＭＳ Ｐゴシック" panose="020B0600070205080204" pitchFamily="34" charset="-128"/>
              </a:rPr>
              <a:t>Interests</a:t>
            </a:r>
          </a:p>
          <a:p>
            <a:pPr marL="0" lvl="0" indent="0" defTabSz="914400" eaLnBrk="0" fontAlgn="base" hangingPunct="0">
              <a:lnSpc>
                <a:spcPct val="100000"/>
              </a:lnSpc>
              <a:spcBef>
                <a:spcPct val="0"/>
              </a:spcBef>
              <a:spcAft>
                <a:spcPct val="0"/>
              </a:spcAft>
              <a:buNone/>
            </a:pPr>
            <a:r>
              <a:rPr lang="en-GB" sz="1200" dirty="0">
                <a:solidFill>
                  <a:srgbClr val="000000"/>
                </a:solidFill>
                <a:ea typeface="ＭＳ Ｐゴシック" panose="020B0600070205080204" pitchFamily="34" charset="-128"/>
              </a:rPr>
              <a:t>Leave out if you have no space, but nice to include interesting points, sports or music interests</a:t>
            </a:r>
          </a:p>
          <a:p>
            <a:pPr marL="0" lvl="0" indent="0" defTabSz="914400" eaLnBrk="0" fontAlgn="base" hangingPunct="0">
              <a:lnSpc>
                <a:spcPct val="100000"/>
              </a:lnSpc>
              <a:spcBef>
                <a:spcPct val="0"/>
              </a:spcBef>
              <a:spcAft>
                <a:spcPct val="0"/>
              </a:spcAft>
              <a:buNone/>
            </a:pPr>
            <a:endParaRPr lang="en-GB" sz="1200" b="1" u="sng" dirty="0">
              <a:solidFill>
                <a:srgbClr val="000000"/>
              </a:solidFill>
              <a:ea typeface="ＭＳ Ｐゴシック" panose="020B0600070205080204" pitchFamily="34" charset="-128"/>
            </a:endParaRPr>
          </a:p>
          <a:p>
            <a:pPr marL="0" lvl="0" indent="0" defTabSz="914400" eaLnBrk="0" fontAlgn="base" hangingPunct="0">
              <a:lnSpc>
                <a:spcPct val="100000"/>
              </a:lnSpc>
              <a:spcBef>
                <a:spcPct val="0"/>
              </a:spcBef>
              <a:spcAft>
                <a:spcPct val="0"/>
              </a:spcAft>
              <a:buNone/>
            </a:pPr>
            <a:r>
              <a:rPr lang="en-GB" sz="1200" b="1" u="sng" dirty="0">
                <a:solidFill>
                  <a:srgbClr val="000000"/>
                </a:solidFill>
                <a:ea typeface="ＭＳ Ｐゴシック" panose="020B0600070205080204" pitchFamily="34" charset="-128"/>
              </a:rPr>
              <a:t>References</a:t>
            </a:r>
          </a:p>
          <a:p>
            <a:pPr marL="0" lvl="0" indent="0" defTabSz="914400" eaLnBrk="0" fontAlgn="base" hangingPunct="0">
              <a:lnSpc>
                <a:spcPct val="100000"/>
              </a:lnSpc>
              <a:spcBef>
                <a:spcPct val="0"/>
              </a:spcBef>
              <a:spcAft>
                <a:spcPct val="0"/>
              </a:spcAft>
              <a:buNone/>
            </a:pPr>
            <a:r>
              <a:rPr lang="en-GB" sz="1200" dirty="0">
                <a:solidFill>
                  <a:srgbClr val="000000"/>
                </a:solidFill>
                <a:ea typeface="ＭＳ Ｐゴシック" panose="020B0600070205080204" pitchFamily="34" charset="-128"/>
              </a:rPr>
              <a:t>‘available upon request’</a:t>
            </a:r>
          </a:p>
          <a:p>
            <a:pPr marL="0" indent="0">
              <a:buNone/>
            </a:pPr>
            <a:endParaRPr lang="en-US" dirty="0"/>
          </a:p>
        </p:txBody>
      </p:sp>
    </p:spTree>
    <p:extLst>
      <p:ext uri="{BB962C8B-B14F-4D97-AF65-F5344CB8AC3E}">
        <p14:creationId xmlns:p14="http://schemas.microsoft.com/office/powerpoint/2010/main" val="42871664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9F18C0D-CDA3-4FAF-8518-9C3076245896}" vid="{47492759-51E7-4214-8FF4-D977EE3A2F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ff541e3-7f7e-464d-ace3-6e396a1b55d9">
      <Terms xmlns="http://schemas.microsoft.com/office/infopath/2007/PartnerControls"/>
    </lcf76f155ced4ddcb4097134ff3c332f>
    <TaxCatchAll xmlns="83a8452a-17be-4717-8a39-2318b321dfb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6C64C5FCBAA14C89286AB71A4AD9F2" ma:contentTypeVersion="17" ma:contentTypeDescription="Create a new document." ma:contentTypeScope="" ma:versionID="a01a85f7f1fd359aefd736ec9f247090">
  <xsd:schema xmlns:xsd="http://www.w3.org/2001/XMLSchema" xmlns:xs="http://www.w3.org/2001/XMLSchema" xmlns:p="http://schemas.microsoft.com/office/2006/metadata/properties" xmlns:ns2="9ff541e3-7f7e-464d-ace3-6e396a1b55d9" xmlns:ns3="7330a6f8-b8de-44f5-bacd-0eb1efb0a8a5" xmlns:ns4="83a8452a-17be-4717-8a39-2318b321dfb4" targetNamespace="http://schemas.microsoft.com/office/2006/metadata/properties" ma:root="true" ma:fieldsID="afef8715d3a41d1fc0afd4b43f091db5" ns2:_="" ns3:_="" ns4:_="">
    <xsd:import namespace="9ff541e3-7f7e-464d-ace3-6e396a1b55d9"/>
    <xsd:import namespace="7330a6f8-b8de-44f5-bacd-0eb1efb0a8a5"/>
    <xsd:import namespace="83a8452a-17be-4717-8a39-2318b321df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lcf76f155ced4ddcb4097134ff3c332f" minOccurs="0"/>
                <xsd:element ref="ns4: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f541e3-7f7e-464d-ace3-6e396a1b55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931cdb5-da7d-4a5d-b523-19dbfe538874"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30a6f8-b8de-44f5-bacd-0eb1efb0a8a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a8452a-17be-4717-8a39-2318b321dfb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4dff7601-2012-4b8f-a4ba-8ad052c9ebe6}" ma:internalName="TaxCatchAll" ma:showField="CatchAllData" ma:web="7330a6f8-b8de-44f5-bacd-0eb1efb0a8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7931cdb5-da7d-4a5d-b523-19dbfe538874" ContentTypeId="0x01" PreviousValue="false"/>
</file>

<file path=customXml/itemProps1.xml><?xml version="1.0" encoding="utf-8"?>
<ds:datastoreItem xmlns:ds="http://schemas.openxmlformats.org/officeDocument/2006/customXml" ds:itemID="{CBFDE0FC-1717-40C4-8928-F67D08DCBAB7}">
  <ds:schemaRefs>
    <ds:schemaRef ds:uri="http://schemas.microsoft.com/sharepoint/v3/contenttype/forms"/>
  </ds:schemaRefs>
</ds:datastoreItem>
</file>

<file path=customXml/itemProps2.xml><?xml version="1.0" encoding="utf-8"?>
<ds:datastoreItem xmlns:ds="http://schemas.openxmlformats.org/officeDocument/2006/customXml" ds:itemID="{0E59F207-A1C6-4A02-B57A-EB829D46A01D}">
  <ds:schemaRefs>
    <ds:schemaRef ds:uri="http://purl.org/dc/elements/1.1/"/>
    <ds:schemaRef ds:uri="http://schemas.microsoft.com/office/2006/metadata/properties"/>
    <ds:schemaRef ds:uri="83a8452a-17be-4717-8a39-2318b321dfb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330a6f8-b8de-44f5-bacd-0eb1efb0a8a5"/>
    <ds:schemaRef ds:uri="9ff541e3-7f7e-464d-ace3-6e396a1b55d9"/>
    <ds:schemaRef ds:uri="http://www.w3.org/XML/1998/namespace"/>
    <ds:schemaRef ds:uri="http://purl.org/dc/dcmitype/"/>
  </ds:schemaRefs>
</ds:datastoreItem>
</file>

<file path=customXml/itemProps3.xml><?xml version="1.0" encoding="utf-8"?>
<ds:datastoreItem xmlns:ds="http://schemas.openxmlformats.org/officeDocument/2006/customXml" ds:itemID="{026E97E5-5B9A-4336-88DD-F179D9B267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f541e3-7f7e-464d-ace3-6e396a1b55d9"/>
    <ds:schemaRef ds:uri="7330a6f8-b8de-44f5-bacd-0eb1efb0a8a5"/>
    <ds:schemaRef ds:uri="83a8452a-17be-4717-8a39-2318b321df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98817CB-F57C-4873-BCF3-A346C217DD4B}">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Lewisham Council PowerPoint template July 2022 (2)</Template>
  <TotalTime>728</TotalTime>
  <Words>1343</Words>
  <Application>Microsoft Office PowerPoint</Application>
  <PresentationFormat>On-screen Show (16:10)</PresentationFormat>
  <Paragraphs>160</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vt:lpstr>
      <vt:lpstr>Calibri</vt:lpstr>
      <vt:lpstr>Wingdings</vt:lpstr>
      <vt:lpstr>Office Theme</vt:lpstr>
      <vt:lpstr>CV’s and Covering Letters</vt:lpstr>
      <vt:lpstr>PowerPoint Presentation</vt:lpstr>
      <vt:lpstr>Curriculum Vitae - CV</vt:lpstr>
      <vt:lpstr>What should be on the CV?</vt:lpstr>
      <vt:lpstr>Principle 1: Essential Information Only</vt:lpstr>
      <vt:lpstr>Principle 2: Be Clear and Concise</vt:lpstr>
      <vt:lpstr>Principle 3: Adapt your CV to the role</vt:lpstr>
      <vt:lpstr>Principle 4: Presentation </vt:lpstr>
      <vt:lpstr>PowerPoint Presentation</vt:lpstr>
      <vt:lpstr>Top CV Tips: Applicant Tracking Systems </vt:lpstr>
      <vt:lpstr>Selling yourself: Personal Profile</vt:lpstr>
      <vt:lpstr>Selling yourself: Key Skills </vt:lpstr>
      <vt:lpstr>Covering Letters</vt:lpstr>
      <vt:lpstr>Cover Letter Structure</vt:lpstr>
      <vt:lpstr>Example</vt:lpstr>
      <vt:lpstr>Cover Letter Structure</vt:lpstr>
      <vt:lpstr>Example</vt:lpstr>
      <vt:lpstr>Help is available: Lewisham Works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text</dc:title>
  <dc:creator>Dales, Hazel</dc:creator>
  <cp:lastModifiedBy>Dales, Hazel</cp:lastModifiedBy>
  <cp:revision>24</cp:revision>
  <cp:lastPrinted>2023-02-16T18:24:33Z</cp:lastPrinted>
  <dcterms:created xsi:type="dcterms:W3CDTF">2022-11-03T15:10:32Z</dcterms:created>
  <dcterms:modified xsi:type="dcterms:W3CDTF">2023-02-16T21:02:21Z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0x010100B56C64C5FCBAA14C89286AB71A4AD9F2</vt:lpwstr>
  </property>
  <property fmtid="{D5CDD505-2E9C-101B-9397-08002B2CF9AE}" pid="3" name="_dlc_policyId">
    <vt:lpwstr>0x01010013F6098D58CD7D4893910EA60428FE2D004FC536D3407A3F4C8486B8B86653F215|-929127196</vt:lpwstr>
  </property>
  <property fmtid="{D5CDD505-2E9C-101B-9397-08002B2CF9AE}" pid="4" name="ItemRetentionFormula">
    <vt:lpwstr>&lt;formula id="Microsoft.Office.RecordsManagement.PolicyFeatures.Expiration.Formula.BuiltIn"&gt;&lt;number&gt;0&lt;/number&gt;&lt;property&gt;Review_x005f_x0020_date&lt;/property&gt;&lt;propertyId&gt;66548c1f-118b-46a1-986f-aeb57b8f4bf7&lt;/propertyId&gt;&lt;period&gt;days&lt;/period&gt;&lt;/formula&gt;</vt:lpwstr>
  </property>
  <property fmtid="{D5CDD505-2E9C-101B-9397-08002B2CF9AE}" pid="5" name="l955f9971dbf4032a02271b8f6e353e9">
    <vt:lpwstr/>
  </property>
  <property fmtid="{D5CDD505-2E9C-101B-9397-08002B2CF9AE}" pid="6" name="Knowledge_x0020_Base_x0020_category">
    <vt:lpwstr/>
  </property>
  <property fmtid="{D5CDD505-2E9C-101B-9397-08002B2CF9AE}" pid="7" name="Knowledge_x0020_Base_x0020_sub_x002d_category">
    <vt:lpwstr/>
  </property>
  <property fmtid="{D5CDD505-2E9C-101B-9397-08002B2CF9AE}" pid="8" name="j7a096c7604f41b98ede6c0b190b7e17">
    <vt:lpwstr/>
  </property>
  <property fmtid="{D5CDD505-2E9C-101B-9397-08002B2CF9AE}" pid="9" name="d54d70def6b14c53b807bc4febed6707">
    <vt:lpwstr/>
  </property>
  <property fmtid="{D5CDD505-2E9C-101B-9397-08002B2CF9AE}" pid="10" name="Intranet sections">
    <vt:lpwstr>103;#Communications|54264b97-8853-4b26-a61d-ca038392d790;#104;#Brand guidelines|7850e3aa-07c6-45e8-9c65-ca938698c53b</vt:lpwstr>
  </property>
  <property fmtid="{D5CDD505-2E9C-101B-9397-08002B2CF9AE}" pid="11" name="Tags">
    <vt:lpwstr/>
  </property>
  <property fmtid="{D5CDD505-2E9C-101B-9397-08002B2CF9AE}" pid="12" name="Knowledge Base category">
    <vt:lpwstr/>
  </property>
  <property fmtid="{D5CDD505-2E9C-101B-9397-08002B2CF9AE}" pid="13" name="Knowledge Base sub-category">
    <vt:lpwstr/>
  </property>
</Properties>
</file>