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303" r:id="rId2"/>
    <p:sldId id="304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7"/>
    <p:restoredTop sz="96466"/>
  </p:normalViewPr>
  <p:slideViewPr>
    <p:cSldViewPr snapToGrid="0">
      <p:cViewPr varScale="1">
        <p:scale>
          <a:sx n="94" d="100"/>
          <a:sy n="94" d="100"/>
        </p:scale>
        <p:origin x="216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3A682B-F020-FB43-A734-C0105FC124EC}" type="datetimeFigureOut">
              <a:rPr lang="en-US" smtClean="0"/>
              <a:t>1/9/24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D16F6C-8ADB-8445-9ECB-6A1D976B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86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2418f73f984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2418f73f984_0_1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g2418f73f984_0_1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418f73f984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2418f73f984_0_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g2418f73f984_0_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418f73f984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2418f73f984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g2418f73f984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418f73f984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2418f73f984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g2418f73f984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2418f73f984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9" name="Google Shape;659;g2418f73f984_0_19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g2418f73f984_0_19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g2418f73f984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3" name="Google Shape;563;g2418f73f984_0_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g2418f73f984_0_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g2418f73f984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1" name="Google Shape;571;g2418f73f984_0_1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g2418f73f984_0_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2418f73f984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2418f73f984_0_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g2418f73f984_0_6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2418f73f984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2418f73f984_0_1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g2418f73f984_0_1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g2418f73f984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5" name="Google Shape;595;g2418f73f984_0_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g2418f73f984_0_8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g2418f73f984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" name="Google Shape;602;g2418f73f984_0_1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g2418f73f984_0_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2418f73f984_0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2418f73f984_0_9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g2418f73f984_0_9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418f73f984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418f73f984_0_1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g2418f73f984_0_1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7E343-E472-5881-A683-E1B670C414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CB3D2A-607E-6DD8-8E34-F9D3D06B53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8C579-9007-5874-8C42-5A377D960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B409-BA10-5442-8CF1-4E6E82595B43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AC6B4-0565-74ED-D0AA-0F0AE8DC2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E39C1-95EE-0C63-F048-B31C6F1C2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E5B0-DBE4-9949-8E52-EA308577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73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1DB98-FB3D-67B7-8079-A46725B6F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D4EC3A-C47E-3CDC-A10C-F490396AF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84A95-E5B0-CA35-7ADD-C95903C2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B409-BA10-5442-8CF1-4E6E82595B43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D69A4-4FC1-B8F7-495B-6AAD11EE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0F99EA-0D0B-1403-242C-8314A56BA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E5B0-DBE4-9949-8E52-EA308577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65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D29908-2C69-F81A-AEE1-DE378AA73B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451EB2-1318-A621-FE6F-8BB13BB6D3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F39B2-4ED1-EA6E-92C4-967F7D37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B409-BA10-5442-8CF1-4E6E82595B43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372B12-421A-1D65-E3A3-7FAE6ECC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16239A-19C6-DDB0-800C-49DB3D511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E5B0-DBE4-9949-8E52-EA308577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066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39291-F42C-8E0D-9E10-0EABF81FC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8445C-18E4-4561-2078-4713A038F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87E0B-DE80-CF86-9FAF-32127F39C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B409-BA10-5442-8CF1-4E6E82595B43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94E19-666B-7AFB-0B37-D7E5CFEA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2C2B8-5F75-BA15-D9DF-90F9F671E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E5B0-DBE4-9949-8E52-EA308577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974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7129C-688C-C743-686C-3B66E7A86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F6988-A481-7064-B52A-1A6F7732E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4519D8-D6E2-803B-A88F-8894B2010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B409-BA10-5442-8CF1-4E6E82595B43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55364-9787-1CBD-8C23-6B268CF1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F171-2F74-D4EE-1105-D5B291103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E5B0-DBE4-9949-8E52-EA308577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7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5C036E-F8AE-1529-F760-DADED16A2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DC8BE-D47C-8A53-4B1F-B80C77AE3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BA1BDC-E94E-26A2-5BF7-D007AC3A0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F69CCA-27C4-525B-FCF1-092706B8D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B409-BA10-5442-8CF1-4E6E82595B43}" type="datetimeFigureOut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DCF054-4112-2DA9-D1DF-2F766FCF02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245DCB-B09C-FA93-8B53-D65CC590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E5B0-DBE4-9949-8E52-EA308577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49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6FF8-0151-D41C-923C-10C47D6EE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D491E-0A76-6461-FAC0-8FCF5CC0E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CDF21-398F-8F3D-FDEF-BCB57FB5E3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D2E2A1-1DDA-9638-0432-F8275CE405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2B3976-D3D8-2041-B52A-0341AFA30F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7AFECE-834F-37E1-9463-A6C9B019C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B409-BA10-5442-8CF1-4E6E82595B43}" type="datetimeFigureOut">
              <a:rPr lang="en-US" smtClean="0"/>
              <a:t>1/9/24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91C237F-ABA0-7637-8EAB-B07E59998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68449C-745A-34CB-D0AA-1BE598019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E5B0-DBE4-9949-8E52-EA308577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89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59A31-4991-6840-EB36-6AB465A0C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4E905B-9870-3793-3B48-69E3E9DC6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B409-BA10-5442-8CF1-4E6E82595B43}" type="datetimeFigureOut">
              <a:rPr lang="en-US" smtClean="0"/>
              <a:t>1/9/24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902F5-727D-4E80-E888-5C3024CB0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EDB017-74F8-A701-CD2E-427A518CC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E5B0-DBE4-9949-8E52-EA308577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06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932053F-4F7F-636A-728A-1F46F13C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B409-BA10-5442-8CF1-4E6E82595B43}" type="datetimeFigureOut">
              <a:rPr lang="en-US" smtClean="0"/>
              <a:t>1/9/24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CAF267-B286-6E58-9001-28D9F2650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8A9A6-FD7E-186A-3869-0B5977402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E5B0-DBE4-9949-8E52-EA308577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90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E7417-4E9D-5A2D-1149-C6505B716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B87674-F8EB-DEA7-006E-17E54F9435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98414F-3A9B-8DD4-70A9-0274B0B23D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86FDFE-B229-2975-D31E-91974C2B0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B409-BA10-5442-8CF1-4E6E82595B43}" type="datetimeFigureOut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BA370-2B25-810E-9C2D-DBBD9D2D8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7E46E2-8A48-A15F-F2A6-C5AE67C34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E5B0-DBE4-9949-8E52-EA308577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242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129F1-EAC7-ACF0-BC40-35C1FF858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957F37-B4F2-6DDC-A873-E5DF18BAF4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462E6A-8D33-C14E-5437-A2EAA5DA0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9AC4FA-8201-8D64-3653-746312B0D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B409-BA10-5442-8CF1-4E6E82595B43}" type="datetimeFigureOut">
              <a:rPr lang="en-US" smtClean="0"/>
              <a:t>1/9/24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3BEF0-E2B2-6135-F9F2-AD8F2F97B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B422A9-A8D2-E453-BD93-7BCA7BB8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BE5B0-DBE4-9949-8E52-EA308577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2C634C-097B-5CEF-E423-036529B74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58C48C-D113-7A4F-ECA6-6EC00CD033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1C5FAD-74AB-D5A6-0416-993CB09517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BB409-BA10-5442-8CF1-4E6E82595B43}" type="datetimeFigureOut">
              <a:rPr lang="en-US" smtClean="0"/>
              <a:t>1/9/24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31A98F-FF75-F538-3A84-ACFA9B8D33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6E853C-B93B-FF11-DBA3-BFD8A2E382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BE5B0-DBE4-9949-8E52-EA30857751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4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forbes.com/sites/forbeshumanresourcescouncil/2021/01/20/soft-skills-are-essential-to-the-future-of-work/?sh=4a0718631341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.work/resource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g2418f73f984_0_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9587" y="0"/>
            <a:ext cx="9992825" cy="6579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6CA4AA-5FB9-D7E4-AE65-1D478B1CEDAC}"/>
              </a:ext>
            </a:extLst>
          </p:cNvPr>
          <p:cNvSpPr txBox="1">
            <a:spLocks/>
          </p:cNvSpPr>
          <p:nvPr/>
        </p:nvSpPr>
        <p:spPr>
          <a:xfrm>
            <a:off x="3372512" y="0"/>
            <a:ext cx="4860759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AI and the Future of Work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418f73f984_0_109"/>
          <p:cNvSpPr txBox="1">
            <a:spLocks noGrp="1"/>
          </p:cNvSpPr>
          <p:nvPr>
            <p:ph type="body" idx="1"/>
          </p:nvPr>
        </p:nvSpPr>
        <p:spPr>
          <a:xfrm>
            <a:off x="838200" y="1614125"/>
            <a:ext cx="63381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374151"/>
                </a:solidFill>
                <a:highlight>
                  <a:srgbClr val="F7F7F8"/>
                </a:highlight>
                <a:latin typeface="Arial"/>
                <a:ea typeface="Arial"/>
                <a:cs typeface="Arial"/>
                <a:sym typeface="Arial"/>
              </a:rPr>
              <a:t>Question 5: </a:t>
            </a:r>
            <a:endParaRPr sz="2200" b="1">
              <a:solidFill>
                <a:srgbClr val="374151"/>
              </a:solidFill>
              <a:highlight>
                <a:srgbClr val="F7F7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A6A2"/>
                </a:solidFill>
                <a:highlight>
                  <a:srgbClr val="F7F7F8"/>
                </a:highlight>
                <a:latin typeface="Arial"/>
                <a:ea typeface="Arial"/>
                <a:cs typeface="Arial"/>
                <a:sym typeface="Arial"/>
              </a:rPr>
              <a:t>How can individuals adapt to AI's impact on the job market?</a:t>
            </a:r>
            <a:endParaRPr sz="2200" b="1">
              <a:solidFill>
                <a:srgbClr val="00A6A2"/>
              </a:solidFill>
              <a:highlight>
                <a:srgbClr val="F7F7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374151"/>
                </a:solidFill>
                <a:highlight>
                  <a:srgbClr val="F7F7F8"/>
                </a:highlight>
                <a:latin typeface="Arial"/>
                <a:ea typeface="Arial"/>
                <a:cs typeface="Arial"/>
                <a:sym typeface="Arial"/>
              </a:rPr>
              <a:t>a) Avoiding technology in the workplace</a:t>
            </a:r>
            <a:endParaRPr sz="2200" b="1">
              <a:solidFill>
                <a:srgbClr val="374151"/>
              </a:solidFill>
              <a:highlight>
                <a:srgbClr val="F7F7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374151"/>
                </a:solidFill>
                <a:highlight>
                  <a:srgbClr val="F7F7F8"/>
                </a:highlight>
                <a:latin typeface="Arial"/>
                <a:ea typeface="Arial"/>
                <a:cs typeface="Arial"/>
                <a:sym typeface="Arial"/>
              </a:rPr>
              <a:t>b) Ignoring the potential benefits of AI</a:t>
            </a:r>
            <a:endParaRPr sz="2200" b="1">
              <a:solidFill>
                <a:srgbClr val="374151"/>
              </a:solidFill>
              <a:highlight>
                <a:srgbClr val="F7F7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374151"/>
                </a:solidFill>
                <a:highlight>
                  <a:srgbClr val="F7F7F8"/>
                </a:highlight>
                <a:latin typeface="Arial"/>
                <a:ea typeface="Arial"/>
                <a:cs typeface="Arial"/>
                <a:sym typeface="Arial"/>
              </a:rPr>
              <a:t>c) Embracing lifelong learning and upskilling</a:t>
            </a:r>
            <a:endParaRPr sz="2200" b="1">
              <a:solidFill>
                <a:srgbClr val="374151"/>
              </a:solidFill>
              <a:highlight>
                <a:srgbClr val="F7F7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2200" b="1">
                <a:solidFill>
                  <a:srgbClr val="374151"/>
                </a:solidFill>
                <a:highlight>
                  <a:srgbClr val="F7F7F8"/>
                </a:highlight>
                <a:latin typeface="Arial"/>
                <a:ea typeface="Arial"/>
                <a:cs typeface="Arial"/>
                <a:sym typeface="Arial"/>
              </a:rPr>
              <a:t>d) Resisting any changes brought by AI</a:t>
            </a:r>
            <a:endParaRPr sz="3800" b="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g2418f73f984_0_109"/>
          <p:cNvSpPr txBox="1">
            <a:spLocks noGrp="1"/>
          </p:cNvSpPr>
          <p:nvPr>
            <p:ph type="body" idx="1"/>
          </p:nvPr>
        </p:nvSpPr>
        <p:spPr>
          <a:xfrm>
            <a:off x="7335600" y="1614625"/>
            <a:ext cx="4542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25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1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35" name="Google Shape;635;g2418f73f984_0_1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6389" y="1488275"/>
            <a:ext cx="5025611" cy="525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2418f73f984_0_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Answers </a:t>
            </a:r>
            <a:endParaRPr/>
          </a:p>
        </p:txBody>
      </p:sp>
      <p:sp>
        <p:nvSpPr>
          <p:cNvPr id="642" name="Google Shape;642;g2418f73f984_0_49"/>
          <p:cNvSpPr txBox="1"/>
          <p:nvPr/>
        </p:nvSpPr>
        <p:spPr>
          <a:xfrm>
            <a:off x="7627225" y="5864050"/>
            <a:ext cx="40368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https://www.forbes.com/sites/forbeshumanresourcescouncil/2021/09/30/embrace-lifelong-learning-to-thrive-in-the-future-of-work/?sh=3d86818a7631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3" name="Google Shape;643;g2418f73f984_0_49"/>
          <p:cNvPicPr preferRelativeResize="0"/>
          <p:nvPr/>
        </p:nvPicPr>
        <p:blipFill rotWithShape="1">
          <a:blip r:embed="rId3">
            <a:alphaModFix/>
          </a:blip>
          <a:srcRect b="36552"/>
          <a:stretch/>
        </p:blipFill>
        <p:spPr>
          <a:xfrm>
            <a:off x="7518850" y="1255199"/>
            <a:ext cx="4542901" cy="2115949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44" name="Google Shape;644;g2418f73f984_0_49"/>
          <p:cNvSpPr txBox="1"/>
          <p:nvPr/>
        </p:nvSpPr>
        <p:spPr>
          <a:xfrm>
            <a:off x="7518850" y="3566038"/>
            <a:ext cx="4542900" cy="22044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400"/>
              </a:spcAft>
              <a:buNone/>
            </a:pPr>
            <a:r>
              <a:rPr lang="en-US" sz="1450" b="1">
                <a:solidFill>
                  <a:srgbClr val="C00000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In the future of work, the critical skills for success are </a:t>
            </a:r>
            <a:r>
              <a:rPr lang="en-US" sz="1450" b="1">
                <a:solidFill>
                  <a:srgbClr val="C00000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increasingly </a:t>
            </a:r>
            <a:r>
              <a:rPr lang="en-US" sz="1450" b="1">
                <a:solidFill>
                  <a:srgbClr val="C00000"/>
                </a:solidFill>
                <a:highlight>
                  <a:srgbClr val="FFFF00"/>
                </a:highlight>
                <a:uFill>
                  <a:noFill/>
                </a:uFill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soft skills</a:t>
            </a:r>
            <a:r>
              <a:rPr lang="en-US" sz="1450" b="1">
                <a:solidFill>
                  <a:srgbClr val="C00000"/>
                </a:solidFill>
                <a:highlight>
                  <a:srgbClr val="FFFF00"/>
                </a:highlight>
                <a:latin typeface="Georgia"/>
                <a:ea typeface="Georgia"/>
                <a:cs typeface="Georgia"/>
                <a:sym typeface="Georgia"/>
              </a:rPr>
              <a:t> like emotional intelligence, adaptability and resilience.</a:t>
            </a:r>
            <a:r>
              <a:rPr lang="en-US" sz="1450" b="1">
                <a:solidFill>
                  <a:srgbClr val="C00000"/>
                </a:solidFill>
                <a:highlight>
                  <a:schemeClr val="lt1"/>
                </a:highlight>
                <a:latin typeface="Georgia"/>
                <a:ea typeface="Georgia"/>
                <a:cs typeface="Georgia"/>
                <a:sym typeface="Georgia"/>
              </a:rPr>
              <a:t> Success in the future of work requires becoming a lifelong learner.</a:t>
            </a:r>
            <a:r>
              <a:rPr lang="en-US" sz="1450" b="1">
                <a:solidFill>
                  <a:srgbClr val="333333"/>
                </a:solidFill>
                <a:highlight>
                  <a:srgbClr val="FCFCFC"/>
                </a:highlight>
                <a:latin typeface="Georgia"/>
                <a:ea typeface="Georgia"/>
                <a:cs typeface="Georgia"/>
                <a:sym typeface="Georgia"/>
              </a:rPr>
              <a:t> The world is changing faster than ever, and only through lifelong learning will we have the capability to adapt along with it.</a:t>
            </a:r>
            <a:r>
              <a:rPr lang="en-US" sz="1350">
                <a:solidFill>
                  <a:srgbClr val="333333"/>
                </a:solidFill>
                <a:highlight>
                  <a:srgbClr val="FCFCFC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5" name="Google Shape;645;g2418f73f984_0_49"/>
          <p:cNvSpPr txBox="1"/>
          <p:nvPr/>
        </p:nvSpPr>
        <p:spPr>
          <a:xfrm>
            <a:off x="838200" y="1895350"/>
            <a:ext cx="5518500" cy="14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374151"/>
                </a:solidFill>
                <a:highlight>
                  <a:srgbClr val="F7F7F8"/>
                </a:highlight>
              </a:rPr>
              <a:t>Question 5: </a:t>
            </a:r>
            <a:endParaRPr sz="2200" b="1">
              <a:solidFill>
                <a:srgbClr val="374151"/>
              </a:solidFill>
              <a:highlight>
                <a:srgbClr val="F7F7F8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r>
              <a:rPr lang="en-US" sz="2200" b="1">
                <a:solidFill>
                  <a:srgbClr val="00A6A2"/>
                </a:solidFill>
                <a:highlight>
                  <a:srgbClr val="F7F7F8"/>
                </a:highlight>
              </a:rPr>
              <a:t>How can individuals adapt to AI's impact on the job market?</a:t>
            </a:r>
            <a:endParaRPr/>
          </a:p>
        </p:txBody>
      </p:sp>
      <p:sp>
        <p:nvSpPr>
          <p:cNvPr id="646" name="Google Shape;646;g2418f73f984_0_49"/>
          <p:cNvSpPr txBox="1"/>
          <p:nvPr/>
        </p:nvSpPr>
        <p:spPr>
          <a:xfrm>
            <a:off x="838200" y="3594475"/>
            <a:ext cx="5715900" cy="10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c) Embracing lifelong learning and upskilling</a:t>
            </a:r>
            <a:endParaRPr sz="18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 sz="2212" b="1">
              <a:solidFill>
                <a:schemeClr val="accent4"/>
              </a:solidFill>
              <a:highlight>
                <a:srgbClr val="F7F7F8"/>
              </a:highligh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2418f73f984_0_37"/>
          <p:cNvSpPr txBox="1">
            <a:spLocks noGrp="1"/>
          </p:cNvSpPr>
          <p:nvPr>
            <p:ph type="title"/>
          </p:nvPr>
        </p:nvSpPr>
        <p:spPr>
          <a:xfrm>
            <a:off x="751425" y="-18467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/>
              <a:t>This quiz was generated by Chat GPT </a:t>
            </a:r>
            <a:endParaRPr sz="2700"/>
          </a:p>
        </p:txBody>
      </p:sp>
      <p:sp>
        <p:nvSpPr>
          <p:cNvPr id="653" name="Google Shape;653;g2418f73f984_0_37"/>
          <p:cNvSpPr txBox="1">
            <a:spLocks noGrp="1"/>
          </p:cNvSpPr>
          <p:nvPr>
            <p:ph type="body" idx="1"/>
          </p:nvPr>
        </p:nvSpPr>
        <p:spPr>
          <a:xfrm>
            <a:off x="838200" y="2358350"/>
            <a:ext cx="6048600" cy="3818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7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4" name="Google Shape;654;g2418f73f984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925350"/>
            <a:ext cx="4626934" cy="5451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5" name="Google Shape;655;g2418f73f984_0_37"/>
          <p:cNvPicPr preferRelativeResize="0"/>
          <p:nvPr/>
        </p:nvPicPr>
        <p:blipFill rotWithShape="1">
          <a:blip r:embed="rId4">
            <a:alphaModFix/>
          </a:blip>
          <a:srcRect t="1835" r="10193"/>
          <a:stretch/>
        </p:blipFill>
        <p:spPr>
          <a:xfrm>
            <a:off x="5943800" y="982163"/>
            <a:ext cx="4589175" cy="5451549"/>
          </a:xfrm>
          <a:prstGeom prst="rect">
            <a:avLst/>
          </a:prstGeom>
          <a:noFill/>
          <a:ln>
            <a:noFill/>
          </a:ln>
        </p:spPr>
      </p:pic>
      <p:sp>
        <p:nvSpPr>
          <p:cNvPr id="656" name="Google Shape;656;g2418f73f984_0_37"/>
          <p:cNvSpPr txBox="1"/>
          <p:nvPr/>
        </p:nvSpPr>
        <p:spPr>
          <a:xfrm>
            <a:off x="6380550" y="170375"/>
            <a:ext cx="577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https://chat.openai.com/c/be7ecd4c-cd37-40e8-84bd-df19cfcc05ad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2418f73f984_0_195"/>
          <p:cNvSpPr txBox="1">
            <a:spLocks noGrp="1"/>
          </p:cNvSpPr>
          <p:nvPr>
            <p:ph type="title"/>
          </p:nvPr>
        </p:nvSpPr>
        <p:spPr>
          <a:xfrm>
            <a:off x="920085" y="2894870"/>
            <a:ext cx="5780965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See </a:t>
            </a:r>
            <a:r>
              <a:rPr lang="en-US" dirty="0">
                <a:hlinkClick r:id="rId3"/>
              </a:rPr>
              <a:t>www.face.work/resources</a:t>
            </a:r>
            <a:r>
              <a:rPr lang="en-US" dirty="0"/>
              <a:t>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for more unique soft-skills workbook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" name="Picture 1" descr="A screen shot of a hand pointing at a blue light&#10;&#10;Description automatically generated">
            <a:extLst>
              <a:ext uri="{FF2B5EF4-FFF2-40B4-BE49-F238E27FC236}">
                <a16:creationId xmlns:a16="http://schemas.microsoft.com/office/drawing/2014/main" id="{880D0B8D-8801-EA39-68BE-041AD3486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1242" y="0"/>
            <a:ext cx="486075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2418f73f984_0_5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Quick Quiz on AI and employment </a:t>
            </a:r>
            <a:endParaRPr/>
          </a:p>
        </p:txBody>
      </p:sp>
      <p:sp>
        <p:nvSpPr>
          <p:cNvPr id="567" name="Google Shape;567;g2418f73f984_0_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4974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25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Question 1: </a:t>
            </a:r>
            <a:endParaRPr sz="225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50" b="1">
                <a:solidFill>
                  <a:srgbClr val="00A6A2"/>
                </a:solidFill>
                <a:latin typeface="Arial"/>
                <a:ea typeface="Arial"/>
                <a:cs typeface="Arial"/>
                <a:sym typeface="Arial"/>
              </a:rPr>
              <a:t>What is one way AI impacts the job market?</a:t>
            </a:r>
            <a:endParaRPr sz="2250" b="1">
              <a:solidFill>
                <a:srgbClr val="00A6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150">
                <a:latin typeface="Arial"/>
                <a:ea typeface="Arial"/>
                <a:cs typeface="Arial"/>
                <a:sym typeface="Arial"/>
              </a:rPr>
              <a:t>a) Decreases productivity</a:t>
            </a:r>
            <a:endParaRPr sz="215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50">
                <a:latin typeface="Arial"/>
                <a:ea typeface="Arial"/>
                <a:cs typeface="Arial"/>
                <a:sym typeface="Arial"/>
              </a:rPr>
              <a:t>b) Increases unemployment</a:t>
            </a:r>
            <a:endParaRPr sz="215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50">
                <a:latin typeface="Arial"/>
                <a:ea typeface="Arial"/>
                <a:cs typeface="Arial"/>
                <a:sym typeface="Arial"/>
              </a:rPr>
              <a:t>c) Enhances job opportunities </a:t>
            </a:r>
            <a:endParaRPr sz="215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150">
                <a:latin typeface="Arial"/>
                <a:ea typeface="Arial"/>
                <a:cs typeface="Arial"/>
                <a:sym typeface="Arial"/>
              </a:rPr>
              <a:t>d) Reduces job satisfaction</a:t>
            </a:r>
            <a:endParaRPr sz="21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68" name="Google Shape;568;g2418f73f984_0_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6389" y="1488275"/>
            <a:ext cx="5025611" cy="525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418f73f984_0_125"/>
          <p:cNvSpPr txBox="1">
            <a:spLocks noGrp="1"/>
          </p:cNvSpPr>
          <p:nvPr>
            <p:ph type="body" idx="1"/>
          </p:nvPr>
        </p:nvSpPr>
        <p:spPr>
          <a:xfrm>
            <a:off x="838200" y="812825"/>
            <a:ext cx="53298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5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Question 1: </a:t>
            </a:r>
            <a:endParaRPr sz="225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50" b="1">
                <a:solidFill>
                  <a:srgbClr val="00A6A2"/>
                </a:solidFill>
                <a:latin typeface="Arial"/>
                <a:ea typeface="Arial"/>
                <a:cs typeface="Arial"/>
                <a:sym typeface="Arial"/>
              </a:rPr>
              <a:t>What is one way AI impacts the job market?</a:t>
            </a:r>
            <a:endParaRPr b="1">
              <a:solidFill>
                <a:srgbClr val="00A6A2"/>
              </a:solidFill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9900"/>
                </a:solidFill>
              </a:rPr>
              <a:t>ANSWER </a:t>
            </a:r>
            <a:endParaRPr>
              <a:solidFill>
                <a:srgbClr val="FF9900"/>
              </a:solidFill>
            </a:endParaRP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AutoNum type="alphaUcParenR"/>
            </a:pPr>
            <a:r>
              <a:rPr lang="en-US"/>
              <a:t>enhances job opportunities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but ….. </a:t>
            </a:r>
            <a:endParaRPr/>
          </a:p>
        </p:txBody>
      </p:sp>
      <p:sp>
        <p:nvSpPr>
          <p:cNvPr id="575" name="Google Shape;575;g2418f73f984_0_125"/>
          <p:cNvSpPr txBox="1"/>
          <p:nvPr/>
        </p:nvSpPr>
        <p:spPr>
          <a:xfrm>
            <a:off x="6328000" y="5801825"/>
            <a:ext cx="5329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https://www.bbc.co.uk/news/technology-65102150</a:t>
            </a:r>
            <a:endParaRPr/>
          </a:p>
        </p:txBody>
      </p:sp>
      <p:pic>
        <p:nvPicPr>
          <p:cNvPr id="576" name="Google Shape;576;g2418f73f984_0_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2700" y="897025"/>
            <a:ext cx="5329652" cy="4485176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77" name="Google Shape;577;g2418f73f984_0_125"/>
          <p:cNvSpPr txBox="1"/>
          <p:nvPr/>
        </p:nvSpPr>
        <p:spPr>
          <a:xfrm>
            <a:off x="896075" y="9838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None/>
            </a:pPr>
            <a:endParaRPr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418f73f984_0_6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054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25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Question 2: </a:t>
            </a:r>
            <a:endParaRPr sz="225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250" b="1">
                <a:solidFill>
                  <a:srgbClr val="00A6A2"/>
                </a:solidFill>
                <a:latin typeface="Arial"/>
                <a:ea typeface="Arial"/>
                <a:cs typeface="Arial"/>
                <a:sym typeface="Arial"/>
              </a:rPr>
              <a:t>What is one potential benefit of AI in the job market?</a:t>
            </a:r>
            <a:endParaRPr sz="2250" b="1">
              <a:solidFill>
                <a:srgbClr val="00A6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250">
                <a:latin typeface="Arial"/>
                <a:ea typeface="Arial"/>
                <a:cs typeface="Arial"/>
                <a:sym typeface="Arial"/>
              </a:rPr>
              <a:t>a) Increased creativity in job roles </a:t>
            </a:r>
            <a:endParaRPr sz="22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250">
                <a:latin typeface="Arial"/>
                <a:ea typeface="Arial"/>
                <a:cs typeface="Arial"/>
                <a:sym typeface="Arial"/>
              </a:rPr>
              <a:t>b) Limited job growth </a:t>
            </a:r>
            <a:endParaRPr sz="22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250">
                <a:latin typeface="Arial"/>
                <a:ea typeface="Arial"/>
                <a:cs typeface="Arial"/>
                <a:sym typeface="Arial"/>
              </a:rPr>
              <a:t>c) Decreased efficiency in workplace tasks</a:t>
            </a:r>
            <a:endParaRPr sz="22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250">
                <a:latin typeface="Arial"/>
                <a:ea typeface="Arial"/>
                <a:cs typeface="Arial"/>
                <a:sym typeface="Arial"/>
              </a:rPr>
              <a:t>d) Decreased job security</a:t>
            </a:r>
            <a:endParaRPr sz="2250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2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84" name="Google Shape;584;g2418f73f984_0_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6389" y="1488275"/>
            <a:ext cx="5025611" cy="525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2418f73f984_0_133"/>
          <p:cNvSpPr txBox="1">
            <a:spLocks noGrp="1"/>
          </p:cNvSpPr>
          <p:nvPr>
            <p:ph type="body" idx="1"/>
          </p:nvPr>
        </p:nvSpPr>
        <p:spPr>
          <a:xfrm>
            <a:off x="838200" y="1253400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50" b="1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Question 2: </a:t>
            </a:r>
            <a:endParaRPr sz="2250" b="1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250" b="1">
                <a:solidFill>
                  <a:srgbClr val="00A6A2"/>
                </a:solidFill>
                <a:latin typeface="Arial"/>
                <a:ea typeface="Arial"/>
                <a:cs typeface="Arial"/>
                <a:sym typeface="Arial"/>
              </a:rPr>
              <a:t>What is one potential benefit of AI in the job market?</a:t>
            </a:r>
            <a:endParaRPr sz="2100" b="1">
              <a:solidFill>
                <a:srgbClr val="00A6A2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4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ANSWER </a:t>
            </a:r>
            <a:endParaRPr sz="2000">
              <a:solidFill>
                <a:schemeClr val="accent4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a) Increased creativity in job roles</a:t>
            </a:r>
            <a:endParaRPr sz="2200" b="1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  <a:p>
            <a:pPr marL="8001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/>
              <a:t>but…</a:t>
            </a:r>
            <a:endParaRPr/>
          </a:p>
        </p:txBody>
      </p:sp>
      <p:pic>
        <p:nvPicPr>
          <p:cNvPr id="591" name="Google Shape;591;g2418f73f984_0_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96275" y="1311775"/>
            <a:ext cx="5269000" cy="39250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92" name="Google Shape;592;g2418f73f984_0_133"/>
          <p:cNvSpPr txBox="1"/>
          <p:nvPr/>
        </p:nvSpPr>
        <p:spPr>
          <a:xfrm>
            <a:off x="6496275" y="5469050"/>
            <a:ext cx="5268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https://www.theguardian.com/technology/2023/mar/18/chatgpt-said-i-did-not-exist-how-artists-and-writers-are-fighting-back-against-ai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2418f73f984_0_8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054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350" b="1">
                <a:latin typeface="Arial"/>
                <a:ea typeface="Arial"/>
                <a:cs typeface="Arial"/>
                <a:sym typeface="Arial"/>
              </a:rPr>
              <a:t>Question 3: </a:t>
            </a:r>
            <a:endParaRPr sz="23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938" b="1">
                <a:solidFill>
                  <a:srgbClr val="00A6A2"/>
                </a:solidFill>
                <a:latin typeface="Arial"/>
                <a:ea typeface="Arial"/>
                <a:cs typeface="Arial"/>
                <a:sym typeface="Arial"/>
              </a:rPr>
              <a:t>How can AI impact job roles?</a:t>
            </a:r>
            <a:endParaRPr sz="2938" b="1">
              <a:solidFill>
                <a:srgbClr val="00A6A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350" b="1">
                <a:latin typeface="Arial"/>
                <a:ea typeface="Arial"/>
                <a:cs typeface="Arial"/>
                <a:sym typeface="Arial"/>
              </a:rPr>
              <a:t>a) Replacing humans in repetitive tasks </a:t>
            </a:r>
            <a:endParaRPr sz="23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350" b="1">
                <a:latin typeface="Arial"/>
                <a:ea typeface="Arial"/>
                <a:cs typeface="Arial"/>
                <a:sym typeface="Arial"/>
              </a:rPr>
              <a:t>b) Decreasing the demand for skilled workers </a:t>
            </a:r>
            <a:endParaRPr sz="23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350" b="1">
                <a:latin typeface="Arial"/>
                <a:ea typeface="Arial"/>
                <a:cs typeface="Arial"/>
                <a:sym typeface="Arial"/>
              </a:rPr>
              <a:t>c) Increasing job security </a:t>
            </a:r>
            <a:endParaRPr sz="23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350" b="1">
                <a:latin typeface="Arial"/>
                <a:ea typeface="Arial"/>
                <a:cs typeface="Arial"/>
                <a:sym typeface="Arial"/>
              </a:rPr>
              <a:t>d) Limiting the need for upskilling</a:t>
            </a:r>
            <a:endParaRPr sz="23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25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2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99" name="Google Shape;599;g2418f73f984_0_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6389" y="1488275"/>
            <a:ext cx="5025611" cy="525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418f73f984_0_1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g2418f73f984_0_146"/>
          <p:cNvSpPr txBox="1"/>
          <p:nvPr/>
        </p:nvSpPr>
        <p:spPr>
          <a:xfrm>
            <a:off x="7757425" y="5167175"/>
            <a:ext cx="4036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https://www.bruegel.org/blog-post/artificial-intelligences-great-impact-low-and-middle-skilled-jobs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7" name="Google Shape;607;g2418f73f984_0_1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5250" y="2080700"/>
            <a:ext cx="4818026" cy="2696601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08" name="Google Shape;608;g2418f73f984_0_146"/>
          <p:cNvSpPr/>
          <p:nvPr/>
        </p:nvSpPr>
        <p:spPr>
          <a:xfrm>
            <a:off x="7494600" y="4072150"/>
            <a:ext cx="4036800" cy="615600"/>
          </a:xfrm>
          <a:prstGeom prst="ellipse">
            <a:avLst/>
          </a:prstGeom>
          <a:noFill/>
          <a:ln w="762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g2418f73f984_0_146"/>
          <p:cNvSpPr txBox="1"/>
          <p:nvPr/>
        </p:nvSpPr>
        <p:spPr>
          <a:xfrm>
            <a:off x="897050" y="1916975"/>
            <a:ext cx="5556000" cy="29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350" b="1">
                <a:solidFill>
                  <a:schemeClr val="dk1"/>
                </a:solidFill>
              </a:rPr>
              <a:t>Question 3: </a:t>
            </a:r>
            <a:endParaRPr sz="2350"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938" b="1">
                <a:solidFill>
                  <a:srgbClr val="00A6A2"/>
                </a:solidFill>
              </a:rPr>
              <a:t>How can AI impact job roles?</a:t>
            </a:r>
            <a:endParaRPr sz="2938" b="1">
              <a:solidFill>
                <a:srgbClr val="00A6A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438" b="1">
                <a:solidFill>
                  <a:schemeClr val="accent4"/>
                </a:solidFill>
              </a:rPr>
              <a:t>ANSWER </a:t>
            </a:r>
            <a:endParaRPr sz="2438" b="1">
              <a:solidFill>
                <a:schemeClr val="accent4"/>
              </a:solidFill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900"/>
              <a:buFont typeface="Roboto"/>
              <a:buAutoNum type="arabicPeriod"/>
            </a:pPr>
            <a:r>
              <a:rPr lang="en-US" sz="19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a) Replacing humans in repetitive tasks</a:t>
            </a:r>
            <a:endParaRPr sz="19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BUT….</a:t>
            </a:r>
            <a:endParaRPr sz="19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418f73f984_0_9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Quick Quiz on AI and employment </a:t>
            </a:r>
            <a:endParaRPr/>
          </a:p>
        </p:txBody>
      </p:sp>
      <p:sp>
        <p:nvSpPr>
          <p:cNvPr id="616" name="Google Shape;616;g2418f73f984_0_9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60054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612" b="1">
                <a:solidFill>
                  <a:srgbClr val="374151"/>
                </a:solidFill>
                <a:highlight>
                  <a:srgbClr val="F7F7F8"/>
                </a:highlight>
                <a:latin typeface="Arial"/>
                <a:ea typeface="Arial"/>
                <a:cs typeface="Arial"/>
                <a:sym typeface="Arial"/>
              </a:rPr>
              <a:t>Question 4: </a:t>
            </a:r>
            <a:endParaRPr sz="2612" b="1">
              <a:solidFill>
                <a:srgbClr val="374151"/>
              </a:solidFill>
              <a:highlight>
                <a:srgbClr val="F7F7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212" b="1">
                <a:solidFill>
                  <a:srgbClr val="00A6A2"/>
                </a:solidFill>
                <a:highlight>
                  <a:srgbClr val="F7F7F8"/>
                </a:highlight>
                <a:latin typeface="Arial"/>
                <a:ea typeface="Arial"/>
                <a:cs typeface="Arial"/>
                <a:sym typeface="Arial"/>
              </a:rPr>
              <a:t>What is one ethical concern related to AI in the job market?</a:t>
            </a:r>
            <a:endParaRPr sz="2212">
              <a:solidFill>
                <a:srgbClr val="00A6A2"/>
              </a:solidFill>
              <a:highlight>
                <a:srgbClr val="F7F7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612">
                <a:solidFill>
                  <a:srgbClr val="374151"/>
                </a:solidFill>
                <a:highlight>
                  <a:srgbClr val="F7F7F8"/>
                </a:highlight>
                <a:latin typeface="Arial"/>
                <a:ea typeface="Arial"/>
                <a:cs typeface="Arial"/>
                <a:sym typeface="Arial"/>
              </a:rPr>
              <a:t>a) Increased workplace diversity</a:t>
            </a:r>
            <a:endParaRPr sz="2612">
              <a:solidFill>
                <a:srgbClr val="374151"/>
              </a:solidFill>
              <a:highlight>
                <a:srgbClr val="F7F7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612">
                <a:solidFill>
                  <a:srgbClr val="374151"/>
                </a:solidFill>
                <a:highlight>
                  <a:srgbClr val="F7F7F8"/>
                </a:highlight>
                <a:latin typeface="Arial"/>
                <a:ea typeface="Arial"/>
                <a:cs typeface="Arial"/>
                <a:sym typeface="Arial"/>
              </a:rPr>
              <a:t>b) Bias in AI algorithms</a:t>
            </a:r>
            <a:endParaRPr sz="2612">
              <a:solidFill>
                <a:srgbClr val="374151"/>
              </a:solidFill>
              <a:highlight>
                <a:srgbClr val="F7F7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612">
                <a:solidFill>
                  <a:srgbClr val="374151"/>
                </a:solidFill>
                <a:highlight>
                  <a:srgbClr val="F7F7F8"/>
                </a:highlight>
                <a:latin typeface="Arial"/>
                <a:ea typeface="Arial"/>
                <a:cs typeface="Arial"/>
                <a:sym typeface="Arial"/>
              </a:rPr>
              <a:t>c) Enhanced job opportunities for all</a:t>
            </a:r>
            <a:endParaRPr sz="2612">
              <a:solidFill>
                <a:srgbClr val="374151"/>
              </a:solidFill>
              <a:highlight>
                <a:srgbClr val="F7F7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612">
                <a:solidFill>
                  <a:srgbClr val="374151"/>
                </a:solidFill>
                <a:highlight>
                  <a:srgbClr val="F7F7F8"/>
                </a:highlight>
                <a:latin typeface="Arial"/>
                <a:ea typeface="Arial"/>
                <a:cs typeface="Arial"/>
                <a:sym typeface="Arial"/>
              </a:rPr>
              <a:t>d) Minimized job displacement</a:t>
            </a:r>
            <a:endParaRPr sz="2250" b="1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g2418f73f984_0_93"/>
          <p:cNvSpPr txBox="1">
            <a:spLocks noGrp="1"/>
          </p:cNvSpPr>
          <p:nvPr>
            <p:ph type="body" idx="1"/>
          </p:nvPr>
        </p:nvSpPr>
        <p:spPr>
          <a:xfrm>
            <a:off x="7335600" y="1614625"/>
            <a:ext cx="45429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250" b="1">
                <a:latin typeface="Arial"/>
                <a:ea typeface="Arial"/>
                <a:cs typeface="Arial"/>
                <a:sym typeface="Arial"/>
              </a:rPr>
              <a:t>BUT </a:t>
            </a:r>
            <a:endParaRPr sz="2250" b="1"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15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5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8" name="Google Shape;618;g2418f73f984_0_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6389" y="1488275"/>
            <a:ext cx="5025611" cy="525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2418f73f984_0_1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g2418f73f984_0_158"/>
          <p:cNvSpPr txBox="1">
            <a:spLocks noGrp="1"/>
          </p:cNvSpPr>
          <p:nvPr>
            <p:ph type="body" idx="1"/>
          </p:nvPr>
        </p:nvSpPr>
        <p:spPr>
          <a:xfrm>
            <a:off x="838200" y="1522400"/>
            <a:ext cx="57303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612" b="1">
                <a:solidFill>
                  <a:srgbClr val="374151"/>
                </a:solidFill>
                <a:highlight>
                  <a:srgbClr val="F7F7F8"/>
                </a:highlight>
                <a:latin typeface="Arial"/>
                <a:ea typeface="Arial"/>
                <a:cs typeface="Arial"/>
                <a:sym typeface="Arial"/>
              </a:rPr>
              <a:t>Question 4: </a:t>
            </a:r>
            <a:endParaRPr sz="2612" b="1">
              <a:solidFill>
                <a:srgbClr val="374151"/>
              </a:solidFill>
              <a:highlight>
                <a:srgbClr val="F7F7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212" b="1">
                <a:solidFill>
                  <a:srgbClr val="00A6A2"/>
                </a:solidFill>
                <a:highlight>
                  <a:srgbClr val="F7F7F8"/>
                </a:highlight>
                <a:latin typeface="Arial"/>
                <a:ea typeface="Arial"/>
                <a:cs typeface="Arial"/>
                <a:sym typeface="Arial"/>
              </a:rPr>
              <a:t>What is one ethical concern related to AI in the job market?</a:t>
            </a:r>
            <a:endParaRPr sz="2212" b="1">
              <a:solidFill>
                <a:srgbClr val="00A6A2"/>
              </a:solidFill>
              <a:highlight>
                <a:srgbClr val="F7F7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-US" sz="2212" b="1">
                <a:solidFill>
                  <a:schemeClr val="accent4"/>
                </a:solidFill>
                <a:highlight>
                  <a:srgbClr val="F7F7F8"/>
                </a:highlight>
                <a:latin typeface="Arial"/>
                <a:ea typeface="Arial"/>
                <a:cs typeface="Arial"/>
                <a:sym typeface="Arial"/>
              </a:rPr>
              <a:t>ANSWER </a:t>
            </a:r>
            <a:endParaRPr sz="2212" b="1">
              <a:solidFill>
                <a:schemeClr val="accent4"/>
              </a:solidFill>
              <a:highlight>
                <a:srgbClr val="F7F7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endParaRPr sz="2212" b="1">
              <a:solidFill>
                <a:schemeClr val="accent4"/>
              </a:solidFill>
              <a:highlight>
                <a:srgbClr val="F7F7F8"/>
              </a:highlight>
              <a:latin typeface="Arial"/>
              <a:ea typeface="Arial"/>
              <a:cs typeface="Arial"/>
              <a:sym typeface="Arial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Clr>
                <a:srgbClr val="374151"/>
              </a:buClr>
              <a:buSzPts val="1900"/>
              <a:buFont typeface="Roboto"/>
              <a:buAutoNum type="arabicPeriod"/>
            </a:pPr>
            <a:r>
              <a:rPr lang="en-US" sz="1900">
                <a:solidFill>
                  <a:srgbClr val="374151"/>
                </a:solidFill>
                <a:highlight>
                  <a:srgbClr val="F7F7F8"/>
                </a:highlight>
                <a:latin typeface="Roboto"/>
                <a:ea typeface="Roboto"/>
                <a:cs typeface="Roboto"/>
                <a:sym typeface="Roboto"/>
              </a:rPr>
              <a:t>b) Bias in AI algorithms</a:t>
            </a:r>
            <a:endParaRPr sz="1900">
              <a:solidFill>
                <a:srgbClr val="374151"/>
              </a:solidFill>
              <a:highlight>
                <a:srgbClr val="F7F7F8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15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12" b="1">
              <a:solidFill>
                <a:schemeClr val="accent4"/>
              </a:solidFill>
              <a:highlight>
                <a:srgbClr val="F7F7F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6" name="Google Shape;626;g2418f73f984_0_158"/>
          <p:cNvSpPr txBox="1"/>
          <p:nvPr/>
        </p:nvSpPr>
        <p:spPr>
          <a:xfrm>
            <a:off x="7771900" y="5561225"/>
            <a:ext cx="4036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https://hbr.org/2019/10/what-do-we-do-about-the-biases-in-ai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7" name="Google Shape;627;g2418f73f984_0_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4975" y="1522400"/>
            <a:ext cx="4284149" cy="387985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494</Words>
  <Application>Microsoft Macintosh PowerPoint</Application>
  <PresentationFormat>Widescreen</PresentationFormat>
  <Paragraphs>86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Georgia</vt:lpstr>
      <vt:lpstr>Roboto</vt:lpstr>
      <vt:lpstr>Office Theme</vt:lpstr>
      <vt:lpstr>PowerPoint Presentation</vt:lpstr>
      <vt:lpstr>Quick Quiz on AI and employment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Quick Quiz on AI and employment </vt:lpstr>
      <vt:lpstr>PowerPoint Presentation</vt:lpstr>
      <vt:lpstr>PowerPoint Presentation</vt:lpstr>
      <vt:lpstr>Answers </vt:lpstr>
      <vt:lpstr>This quiz was generated by Chat GPT </vt:lpstr>
      <vt:lpstr>See www.face.work/resources   for more unique soft-skills workbook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Carrick-Davies</dc:creator>
  <cp:lastModifiedBy>Stephen Carrick-Davies</cp:lastModifiedBy>
  <cp:revision>1</cp:revision>
  <dcterms:created xsi:type="dcterms:W3CDTF">2024-01-09T10:20:28Z</dcterms:created>
  <dcterms:modified xsi:type="dcterms:W3CDTF">2024-01-09T11:38:17Z</dcterms:modified>
</cp:coreProperties>
</file>