
<file path=[Content_Types].xml><?xml version="1.0" encoding="utf-8"?>
<Types xmlns="http://schemas.openxmlformats.org/package/2006/content-types">
  <Default Extension="bin" ContentType="application/vnd.openxmlformats-officedocument.oleObject"/>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65" r:id="rId4"/>
    <p:sldId id="266" r:id="rId5"/>
    <p:sldId id="268" r:id="rId6"/>
    <p:sldId id="271" r:id="rId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9D83"/>
    <a:srgbClr val="D7F9F3"/>
    <a:srgbClr val="1BBC9D"/>
    <a:srgbClr val="F1D3BA"/>
    <a:srgbClr val="E4C2A9"/>
    <a:srgbClr val="91E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9" autoAdjust="0"/>
    <p:restoredTop sz="93690" autoAdjust="0"/>
  </p:normalViewPr>
  <p:slideViewPr>
    <p:cSldViewPr snapToGrid="0">
      <p:cViewPr>
        <p:scale>
          <a:sx n="100" d="100"/>
          <a:sy n="100" d="100"/>
        </p:scale>
        <p:origin x="2448" y="144"/>
      </p:cViewPr>
      <p:guideLst>
        <p:guide orient="horz" pos="3120"/>
        <p:guide pos="216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2824806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298624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889428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102552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2334510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402170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3778900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1517783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977493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81921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1E064AF-45D8-499C-B21D-7A1CCD52086D}" type="datetimeFigureOut">
              <a:rPr lang="en-GB" smtClean="0"/>
              <a:t>14/04/2022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E01CA0D0-B66B-4007-9A43-C0842558F979}" type="slidenum">
              <a:rPr lang="en-GB" smtClean="0"/>
              <a:t>‹#›</a:t>
            </a:fld>
            <a:endParaRPr lang="en-GB" dirty="0"/>
          </a:p>
        </p:txBody>
      </p:sp>
    </p:spTree>
    <p:extLst>
      <p:ext uri="{BB962C8B-B14F-4D97-AF65-F5344CB8AC3E}">
        <p14:creationId xmlns:p14="http://schemas.microsoft.com/office/powerpoint/2010/main" val="779795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1E064AF-45D8-499C-B21D-7A1CCD52086D}" type="datetimeFigureOut">
              <a:rPr lang="en-GB" smtClean="0"/>
              <a:t>14/04/2022</a:t>
            </a:fld>
            <a:endParaRPr lang="en-GB" dirty="0"/>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E01CA0D0-B66B-4007-9A43-C0842558F979}" type="slidenum">
              <a:rPr lang="en-GB" smtClean="0"/>
              <a:t>‹#›</a:t>
            </a:fld>
            <a:endParaRPr lang="en-GB" dirty="0"/>
          </a:p>
        </p:txBody>
      </p:sp>
    </p:spTree>
    <p:extLst>
      <p:ext uri="{BB962C8B-B14F-4D97-AF65-F5344CB8AC3E}">
        <p14:creationId xmlns:p14="http://schemas.microsoft.com/office/powerpoint/2010/main" val="2808409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hyperlink" Target="https://www.businessolver.com/news/businessolver-finds-workplaces-still-lack-empathy#gref"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w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86B072A-6037-48C3-AA96-36A041C82A5D}"/>
              </a:ext>
            </a:extLst>
          </p:cNvPr>
          <p:cNvSpPr/>
          <p:nvPr/>
        </p:nvSpPr>
        <p:spPr>
          <a:xfrm>
            <a:off x="486303" y="1067490"/>
            <a:ext cx="4288692" cy="584775"/>
          </a:xfrm>
          <a:prstGeom prst="rect">
            <a:avLst/>
          </a:prstGeom>
        </p:spPr>
        <p:txBody>
          <a:bodyPr wrap="square">
            <a:spAutoFit/>
          </a:bodyPr>
          <a:lstStyle/>
          <a:p>
            <a:r>
              <a:rPr lang="en-GB" sz="3200" b="1" cap="small" spc="25" dirty="0">
                <a:solidFill>
                  <a:srgbClr val="1BBC9D"/>
                </a:solidFill>
                <a:latin typeface="Calibri" panose="020F0502020204030204" pitchFamily="34" charset="0"/>
                <a:ea typeface="MS Mincho" panose="02020609040205080304" pitchFamily="49" charset="-128"/>
                <a:cs typeface="Times New Roman" panose="02020603050405020304" pitchFamily="18" charset="0"/>
              </a:rPr>
              <a:t> SHOWING EMPATHY</a:t>
            </a:r>
            <a:endParaRPr lang="en-GB" sz="3200" b="1" dirty="0"/>
          </a:p>
        </p:txBody>
      </p:sp>
      <p:sp>
        <p:nvSpPr>
          <p:cNvPr id="29" name="Rectangle 3">
            <a:extLst>
              <a:ext uri="{FF2B5EF4-FFF2-40B4-BE49-F238E27FC236}">
                <a16:creationId xmlns:a16="http://schemas.microsoft.com/office/drawing/2014/main" id="{C0C2F881-A33A-46D4-A6CD-DD4F99CE6A29}"/>
              </a:ext>
            </a:extLst>
          </p:cNvPr>
          <p:cNvSpPr>
            <a:spLocks noChangeArrowheads="1"/>
          </p:cNvSpPr>
          <p:nvPr/>
        </p:nvSpPr>
        <p:spPr bwMode="auto">
          <a:xfrm>
            <a:off x="0" y="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32" name="TextBox 31">
            <a:extLst>
              <a:ext uri="{FF2B5EF4-FFF2-40B4-BE49-F238E27FC236}">
                <a16:creationId xmlns:a16="http://schemas.microsoft.com/office/drawing/2014/main" id="{814E1A88-1611-453D-A833-63A6FD0DE271}"/>
              </a:ext>
            </a:extLst>
          </p:cNvPr>
          <p:cNvSpPr txBox="1"/>
          <p:nvPr/>
        </p:nvSpPr>
        <p:spPr>
          <a:xfrm>
            <a:off x="622531" y="5220931"/>
            <a:ext cx="5714490" cy="2416046"/>
          </a:xfrm>
          <a:prstGeom prst="rect">
            <a:avLst/>
          </a:prstGeom>
          <a:noFill/>
        </p:spPr>
        <p:txBody>
          <a:bodyPr wrap="square" rtlCol="0">
            <a:spAutoFit/>
          </a:bodyPr>
          <a:lstStyle/>
          <a:p>
            <a:pPr algn="just" defTabSz="914400" eaLnBrk="0" fontAlgn="base" hangingPunct="0">
              <a:spcBef>
                <a:spcPct val="0"/>
              </a:spcBef>
              <a:spcAft>
                <a:spcPct val="0"/>
              </a:spcAft>
            </a:pPr>
            <a:r>
              <a:rPr lang="en-GB" sz="1400" dirty="0">
                <a:solidFill>
                  <a:srgbClr val="179D83"/>
                </a:solidFill>
              </a:rPr>
              <a:t>Many people can be sympathetic to another person, but acting empathically involves </a:t>
            </a:r>
            <a:r>
              <a:rPr lang="en-GB" sz="1400" u="sng" dirty="0">
                <a:solidFill>
                  <a:srgbClr val="179D83"/>
                </a:solidFill>
              </a:rPr>
              <a:t>feeling </a:t>
            </a:r>
            <a:r>
              <a:rPr lang="en-GB" sz="1400" dirty="0">
                <a:solidFill>
                  <a:srgbClr val="179D83"/>
                </a:solidFill>
              </a:rPr>
              <a:t>what another person is going through and relating to that person in a non-judgemental, compassionate way. If you have the capacity to recognise emotions in others, feel what they are experiencing and can place yourself in their shoes, then you have the skill of empathy. </a:t>
            </a:r>
          </a:p>
          <a:p>
            <a:pPr algn="just" defTabSz="914400" eaLnBrk="0" fontAlgn="base" hangingPunct="0">
              <a:spcBef>
                <a:spcPct val="0"/>
              </a:spcBef>
              <a:spcAft>
                <a:spcPct val="0"/>
              </a:spcAft>
            </a:pPr>
            <a:endParaRPr lang="en-GB" altLang="en-US" sz="800" dirty="0">
              <a:solidFill>
                <a:srgbClr val="179D83"/>
              </a:solidFill>
              <a:ea typeface="MS Mincho" panose="02020609040205080304" pitchFamily="49" charset="-128"/>
              <a:cs typeface="Calibri" panose="020F0502020204030204" pitchFamily="34" charset="0"/>
            </a:endParaRPr>
          </a:p>
          <a:p>
            <a:pPr algn="just" defTabSz="914400" eaLnBrk="0" fontAlgn="base" hangingPunct="0">
              <a:spcBef>
                <a:spcPct val="0"/>
              </a:spcBef>
              <a:spcAft>
                <a:spcPct val="0"/>
              </a:spcAft>
            </a:pPr>
            <a:r>
              <a:rPr lang="en-GB" altLang="en-US" sz="1400" dirty="0">
                <a:solidFill>
                  <a:srgbClr val="179D83"/>
                </a:solidFill>
                <a:ea typeface="MS Mincho" panose="02020609040205080304" pitchFamily="49" charset="-128"/>
                <a:cs typeface="Calibri" panose="020F0502020204030204" pitchFamily="34" charset="0"/>
              </a:rPr>
              <a:t>In this Facework challenge we show you why this skill is so important in the workplace; especially when there is conflict or division.  We will also give you practical advice on how you can develop this skill, both in your personal life and in the wider community. Finally there is a challenge at the end which will involve you putting the theory into practice </a:t>
            </a:r>
            <a:endParaRPr lang="en-GB" altLang="en-US" sz="800" b="1" dirty="0">
              <a:solidFill>
                <a:srgbClr val="179D83"/>
              </a:solidFill>
              <a:ea typeface="MS Mincho" panose="02020609040205080304" pitchFamily="49" charset="-128"/>
              <a:cs typeface="Calibri" panose="020F0502020204030204" pitchFamily="34" charset="0"/>
            </a:endParaRPr>
          </a:p>
        </p:txBody>
      </p:sp>
      <p:sp>
        <p:nvSpPr>
          <p:cNvPr id="33" name="Rectangle 32">
            <a:extLst>
              <a:ext uri="{FF2B5EF4-FFF2-40B4-BE49-F238E27FC236}">
                <a16:creationId xmlns:a16="http://schemas.microsoft.com/office/drawing/2014/main" id="{9FA0B6C5-CB62-4D77-9DEB-70FA5351DE1B}"/>
              </a:ext>
            </a:extLst>
          </p:cNvPr>
          <p:cNvSpPr/>
          <p:nvPr/>
        </p:nvSpPr>
        <p:spPr>
          <a:xfrm>
            <a:off x="588978" y="228600"/>
            <a:ext cx="3547353" cy="830997"/>
          </a:xfrm>
          <a:prstGeom prst="rect">
            <a:avLst/>
          </a:prstGeom>
        </p:spPr>
        <p:txBody>
          <a:bodyPr wrap="square">
            <a:spAutoFit/>
          </a:bodyPr>
          <a:lstStyle/>
          <a:p>
            <a:r>
              <a:rPr lang="en-GB" sz="2400" b="1" cap="small" spc="25" dirty="0">
                <a:solidFill>
                  <a:schemeClr val="bg1">
                    <a:lumMod val="50000"/>
                  </a:schemeClr>
                </a:solidFill>
                <a:latin typeface="Calibri" panose="020F0502020204030204" pitchFamily="34" charset="0"/>
                <a:ea typeface="MS Mincho" panose="02020609040205080304" pitchFamily="49" charset="-128"/>
                <a:cs typeface="Times New Roman" panose="02020603050405020304" pitchFamily="18" charset="0"/>
              </a:rPr>
              <a:t>FACEWORK SKILLS CHALLENGE </a:t>
            </a:r>
            <a:endParaRPr lang="en-GB" sz="2400" b="1" dirty="0">
              <a:solidFill>
                <a:schemeClr val="bg1">
                  <a:lumMod val="50000"/>
                </a:schemeClr>
              </a:solidFill>
            </a:endParaRPr>
          </a:p>
        </p:txBody>
      </p:sp>
      <p:sp>
        <p:nvSpPr>
          <p:cNvPr id="38" name="Arrow: Chevron 37">
            <a:extLst>
              <a:ext uri="{FF2B5EF4-FFF2-40B4-BE49-F238E27FC236}">
                <a16:creationId xmlns:a16="http://schemas.microsoft.com/office/drawing/2014/main" id="{11A9BB8F-EEF2-406A-8359-D0D449136C63}"/>
              </a:ext>
            </a:extLst>
          </p:cNvPr>
          <p:cNvSpPr/>
          <p:nvPr/>
        </p:nvSpPr>
        <p:spPr>
          <a:xfrm>
            <a:off x="5947763" y="9293088"/>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Arrow: Chevron 38">
            <a:extLst>
              <a:ext uri="{FF2B5EF4-FFF2-40B4-BE49-F238E27FC236}">
                <a16:creationId xmlns:a16="http://schemas.microsoft.com/office/drawing/2014/main" id="{F229DE70-4D8E-404D-86A4-B6731E061203}"/>
              </a:ext>
            </a:extLst>
          </p:cNvPr>
          <p:cNvSpPr/>
          <p:nvPr/>
        </p:nvSpPr>
        <p:spPr>
          <a:xfrm>
            <a:off x="5639171" y="9293088"/>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Arrow: Chevron 39">
            <a:extLst>
              <a:ext uri="{FF2B5EF4-FFF2-40B4-BE49-F238E27FC236}">
                <a16:creationId xmlns:a16="http://schemas.microsoft.com/office/drawing/2014/main" id="{758E7471-3AAA-469D-9299-FB271698090A}"/>
              </a:ext>
            </a:extLst>
          </p:cNvPr>
          <p:cNvSpPr/>
          <p:nvPr/>
        </p:nvSpPr>
        <p:spPr>
          <a:xfrm>
            <a:off x="5330579" y="9300698"/>
            <a:ext cx="366957" cy="317521"/>
          </a:xfrm>
          <a:prstGeom prst="chevron">
            <a:avLst/>
          </a:prstGeom>
          <a:solidFill>
            <a:srgbClr val="1BBC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45" name="Picture 44">
            <a:extLst>
              <a:ext uri="{FF2B5EF4-FFF2-40B4-BE49-F238E27FC236}">
                <a16:creationId xmlns:a16="http://schemas.microsoft.com/office/drawing/2014/main" id="{E01C8AAF-3DF3-45A1-8720-636BA99C0CD1}"/>
              </a:ext>
            </a:extLst>
          </p:cNvPr>
          <p:cNvPicPr>
            <a:picLocks noChangeAspect="1"/>
          </p:cNvPicPr>
          <p:nvPr/>
        </p:nvPicPr>
        <p:blipFill>
          <a:blip r:embed="rId2"/>
          <a:stretch>
            <a:fillRect/>
          </a:stretch>
        </p:blipFill>
        <p:spPr>
          <a:xfrm>
            <a:off x="1057031" y="4785663"/>
            <a:ext cx="2288368" cy="391431"/>
          </a:xfrm>
          <a:prstGeom prst="rect">
            <a:avLst/>
          </a:prstGeom>
        </p:spPr>
      </p:pic>
      <p:pic>
        <p:nvPicPr>
          <p:cNvPr id="46" name="Picture 45">
            <a:extLst>
              <a:ext uri="{FF2B5EF4-FFF2-40B4-BE49-F238E27FC236}">
                <a16:creationId xmlns:a16="http://schemas.microsoft.com/office/drawing/2014/main" id="{91787DAE-E1D3-4B4A-8624-6A66456D9227}"/>
              </a:ext>
            </a:extLst>
          </p:cNvPr>
          <p:cNvPicPr>
            <a:picLocks noChangeAspect="1"/>
          </p:cNvPicPr>
          <p:nvPr/>
        </p:nvPicPr>
        <p:blipFill>
          <a:blip r:embed="rId3"/>
          <a:stretch>
            <a:fillRect/>
          </a:stretch>
        </p:blipFill>
        <p:spPr>
          <a:xfrm>
            <a:off x="629016" y="4759493"/>
            <a:ext cx="354003" cy="436923"/>
          </a:xfrm>
          <a:prstGeom prst="rect">
            <a:avLst/>
          </a:prstGeom>
        </p:spPr>
      </p:pic>
      <p:sp>
        <p:nvSpPr>
          <p:cNvPr id="47" name="Rectangle 46">
            <a:extLst>
              <a:ext uri="{FF2B5EF4-FFF2-40B4-BE49-F238E27FC236}">
                <a16:creationId xmlns:a16="http://schemas.microsoft.com/office/drawing/2014/main" id="{1E330B90-511D-47E3-AB98-44526B53FAEE}"/>
              </a:ext>
            </a:extLst>
          </p:cNvPr>
          <p:cNvSpPr/>
          <p:nvPr/>
        </p:nvSpPr>
        <p:spPr>
          <a:xfrm>
            <a:off x="588978" y="9260663"/>
            <a:ext cx="4853893" cy="369332"/>
          </a:xfrm>
          <a:prstGeom prst="rect">
            <a:avLst/>
          </a:prstGeom>
        </p:spPr>
        <p:txBody>
          <a:bodyPr wrap="none">
            <a:spAutoFit/>
          </a:bodyPr>
          <a:lstStyle/>
          <a:p>
            <a:pPr lvl="0" algn="just" defTabSz="914400" eaLnBrk="0" fontAlgn="base" hangingPunct="0">
              <a:spcBef>
                <a:spcPct val="0"/>
              </a:spcBef>
              <a:spcAft>
                <a:spcPct val="0"/>
              </a:spcAft>
            </a:pPr>
            <a:r>
              <a:rPr lang="en-GB" altLang="en-US" b="1" dirty="0">
                <a:solidFill>
                  <a:srgbClr val="1BBC9D"/>
                </a:solidFill>
                <a:ea typeface="MS Mincho" panose="02020609040205080304" pitchFamily="49" charset="-128"/>
                <a:cs typeface="Calibri" panose="020F0502020204030204" pitchFamily="34" charset="0"/>
              </a:rPr>
              <a:t>ARE YOU UP FOR THE CHALLENGE TO IMPROVE ?</a:t>
            </a:r>
          </a:p>
        </p:txBody>
      </p:sp>
      <p:pic>
        <p:nvPicPr>
          <p:cNvPr id="2" name="Picture 1">
            <a:extLst>
              <a:ext uri="{FF2B5EF4-FFF2-40B4-BE49-F238E27FC236}">
                <a16:creationId xmlns:a16="http://schemas.microsoft.com/office/drawing/2014/main" id="{B6B40041-716E-4E3D-903E-5E804FC09632}"/>
              </a:ext>
            </a:extLst>
          </p:cNvPr>
          <p:cNvPicPr>
            <a:picLocks noChangeAspect="1"/>
          </p:cNvPicPr>
          <p:nvPr/>
        </p:nvPicPr>
        <p:blipFill>
          <a:blip r:embed="rId4"/>
          <a:stretch>
            <a:fillRect/>
          </a:stretch>
        </p:blipFill>
        <p:spPr>
          <a:xfrm>
            <a:off x="667011" y="1747883"/>
            <a:ext cx="4209422" cy="2790707"/>
          </a:xfrm>
          <a:prstGeom prst="rect">
            <a:avLst/>
          </a:prstGeom>
        </p:spPr>
      </p:pic>
      <p:pic>
        <p:nvPicPr>
          <p:cNvPr id="3" name="Picture 2">
            <a:extLst>
              <a:ext uri="{FF2B5EF4-FFF2-40B4-BE49-F238E27FC236}">
                <a16:creationId xmlns:a16="http://schemas.microsoft.com/office/drawing/2014/main" id="{D40BC6D1-D08D-41E7-9FA5-D4017D639790}"/>
              </a:ext>
            </a:extLst>
          </p:cNvPr>
          <p:cNvPicPr>
            <a:picLocks noChangeAspect="1"/>
          </p:cNvPicPr>
          <p:nvPr/>
        </p:nvPicPr>
        <p:blipFill>
          <a:blip r:embed="rId5"/>
          <a:stretch>
            <a:fillRect/>
          </a:stretch>
        </p:blipFill>
        <p:spPr>
          <a:xfrm>
            <a:off x="667011" y="7635552"/>
            <a:ext cx="5643702" cy="1500201"/>
          </a:xfrm>
          <a:prstGeom prst="rect">
            <a:avLst/>
          </a:prstGeom>
          <a:ln w="12700" cap="sq">
            <a:solidFill>
              <a:srgbClr val="1BBC9D"/>
            </a:solidFill>
            <a:prstDash val="solid"/>
            <a:miter lim="800000"/>
          </a:ln>
          <a:effectLst>
            <a:outerShdw blurRad="50800" dist="38100" dir="2700000" algn="tl" rotWithShape="0">
              <a:srgbClr val="000000">
                <a:alpha val="43000"/>
              </a:srgbClr>
            </a:outerShdw>
          </a:effectLst>
        </p:spPr>
      </p:pic>
      <p:pic>
        <p:nvPicPr>
          <p:cNvPr id="5" name="Picture 4" descr="Logo, company name&#10;&#10;Description automatically generated">
            <a:extLst>
              <a:ext uri="{FF2B5EF4-FFF2-40B4-BE49-F238E27FC236}">
                <a16:creationId xmlns:a16="http://schemas.microsoft.com/office/drawing/2014/main" id="{694E4C0F-592F-95B3-9F77-E13AA0C318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1039" y="3990561"/>
            <a:ext cx="393109" cy="393109"/>
          </a:xfrm>
          <a:prstGeom prst="rect">
            <a:avLst/>
          </a:prstGeom>
        </p:spPr>
      </p:pic>
      <p:pic>
        <p:nvPicPr>
          <p:cNvPr id="7" name="Picture 6" descr="Logo&#10;&#10;Description automatically generated">
            <a:extLst>
              <a:ext uri="{FF2B5EF4-FFF2-40B4-BE49-F238E27FC236}">
                <a16:creationId xmlns:a16="http://schemas.microsoft.com/office/drawing/2014/main" id="{7D6EB37C-4378-0AF3-EC5E-C0882FC2D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2380" y="202470"/>
            <a:ext cx="1428382" cy="1428382"/>
          </a:xfrm>
          <a:prstGeom prst="rect">
            <a:avLst/>
          </a:prstGeom>
        </p:spPr>
      </p:pic>
    </p:spTree>
    <p:extLst>
      <p:ext uri="{BB962C8B-B14F-4D97-AF65-F5344CB8AC3E}">
        <p14:creationId xmlns:p14="http://schemas.microsoft.com/office/powerpoint/2010/main" val="222476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extLst>
              <a:ext uri="{FF2B5EF4-FFF2-40B4-BE49-F238E27FC236}">
                <a16:creationId xmlns:a16="http://schemas.microsoft.com/office/drawing/2014/main" id="{C1E0940E-EC7F-45F7-9D8D-F73F19DD8BE9}"/>
              </a:ext>
            </a:extLst>
          </p:cNvPr>
          <p:cNvGraphicFramePr>
            <a:graphicFrameLocks noChangeAspect="1"/>
          </p:cNvGraphicFramePr>
          <p:nvPr>
            <p:extLst>
              <p:ext uri="{D42A27DB-BD31-4B8C-83A1-F6EECF244321}">
                <p14:modId xmlns:p14="http://schemas.microsoft.com/office/powerpoint/2010/main" val="1173974252"/>
              </p:ext>
            </p:extLst>
          </p:nvPr>
        </p:nvGraphicFramePr>
        <p:xfrm>
          <a:off x="133195" y="246507"/>
          <a:ext cx="3383954" cy="593888"/>
        </p:xfrm>
        <a:graphic>
          <a:graphicData uri="http://schemas.openxmlformats.org/presentationml/2006/ole">
            <mc:AlternateContent xmlns:mc="http://schemas.openxmlformats.org/markup-compatibility/2006">
              <mc:Choice xmlns:v="urn:schemas-microsoft-com:vml" Requires="v">
                <p:oleObj spid="_x0000_s10265" name="Bitmap Image" r:id="rId3" imgW="2994920" imgH="533503" progId="Paint.Picture">
                  <p:embed/>
                </p:oleObj>
              </mc:Choice>
              <mc:Fallback>
                <p:oleObj name="Bitmap Image" r:id="rId3" imgW="2994920" imgH="533503" progId="Paint.Picture">
                  <p:embed/>
                  <p:pic>
                    <p:nvPicPr>
                      <p:cNvPr id="5" name="Object 4">
                        <a:extLst>
                          <a:ext uri="{FF2B5EF4-FFF2-40B4-BE49-F238E27FC236}">
                            <a16:creationId xmlns:a16="http://schemas.microsoft.com/office/drawing/2014/main" id="{A2FF8080-7C88-4DAB-963C-CA2F8B23B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5" y="246507"/>
                        <a:ext cx="3383954" cy="593888"/>
                      </a:xfrm>
                      <a:prstGeom prst="rect">
                        <a:avLst/>
                      </a:prstGeom>
                      <a:noFill/>
                    </p:spPr>
                  </p:pic>
                </p:oleObj>
              </mc:Fallback>
            </mc:AlternateContent>
          </a:graphicData>
        </a:graphic>
      </p:graphicFrame>
      <p:sp>
        <p:nvSpPr>
          <p:cNvPr id="2" name="Rectangle 1">
            <a:extLst>
              <a:ext uri="{FF2B5EF4-FFF2-40B4-BE49-F238E27FC236}">
                <a16:creationId xmlns:a16="http://schemas.microsoft.com/office/drawing/2014/main" id="{3A19369A-2207-4922-B5DC-1AB1D909A32B}"/>
              </a:ext>
            </a:extLst>
          </p:cNvPr>
          <p:cNvSpPr/>
          <p:nvPr/>
        </p:nvSpPr>
        <p:spPr>
          <a:xfrm>
            <a:off x="236301" y="937670"/>
            <a:ext cx="6462814" cy="2800767"/>
          </a:xfrm>
          <a:prstGeom prst="rect">
            <a:avLst/>
          </a:prstGeom>
        </p:spPr>
        <p:txBody>
          <a:bodyPr wrap="square">
            <a:spAutoFit/>
          </a:bodyPr>
          <a:lstStyle/>
          <a:p>
            <a:r>
              <a:rPr lang="en-GB" sz="1600" dirty="0">
                <a:solidFill>
                  <a:srgbClr val="1BBC9D"/>
                </a:solidFill>
              </a:rPr>
              <a:t>Recognising and understanding other peoples’ emotions is a key skill in the workplace. Good employers know that if they are empathetic they can help resolve conflicts, build good teams and have a staff team who can improve relationships with clients and customers.  However, sadly some managers are not very empathetic and can be self-conscious about discussing their own feelings, never mind anyone else’s. However, that doesn’t stop you trying to become a more empathetic employee – who knows, if you become good at this,  you may help to change the whole culture of a workplace.</a:t>
            </a:r>
          </a:p>
          <a:p>
            <a:endParaRPr lang="en-GB" sz="1600" dirty="0">
              <a:solidFill>
                <a:srgbClr val="1BBC9D"/>
              </a:solidFill>
            </a:endParaRPr>
          </a:p>
          <a:p>
            <a:r>
              <a:rPr lang="en-GB" sz="1600" b="1" dirty="0">
                <a:solidFill>
                  <a:srgbClr val="1BBC9D"/>
                </a:solidFill>
              </a:rPr>
              <a:t>So how do we start to improve our skill in this area? </a:t>
            </a:r>
            <a:endParaRPr lang="en-GB" b="1" dirty="0"/>
          </a:p>
        </p:txBody>
      </p:sp>
      <p:grpSp>
        <p:nvGrpSpPr>
          <p:cNvPr id="15" name="Group 14">
            <a:extLst>
              <a:ext uri="{FF2B5EF4-FFF2-40B4-BE49-F238E27FC236}">
                <a16:creationId xmlns:a16="http://schemas.microsoft.com/office/drawing/2014/main" id="{B03FFE0E-1B6A-44B3-AB65-0E648B723A54}"/>
              </a:ext>
            </a:extLst>
          </p:cNvPr>
          <p:cNvGrpSpPr/>
          <p:nvPr/>
        </p:nvGrpSpPr>
        <p:grpSpPr>
          <a:xfrm>
            <a:off x="53566" y="6181491"/>
            <a:ext cx="6709171" cy="3220649"/>
            <a:chOff x="506785" y="773306"/>
            <a:chExt cx="6709171" cy="2900708"/>
          </a:xfrm>
        </p:grpSpPr>
        <p:sp>
          <p:nvSpPr>
            <p:cNvPr id="8" name="TextBox 7">
              <a:extLst>
                <a:ext uri="{FF2B5EF4-FFF2-40B4-BE49-F238E27FC236}">
                  <a16:creationId xmlns:a16="http://schemas.microsoft.com/office/drawing/2014/main" id="{BD405130-129F-4A54-B44F-6DB56CDCC436}"/>
                </a:ext>
              </a:extLst>
            </p:cNvPr>
            <p:cNvSpPr txBox="1"/>
            <p:nvPr/>
          </p:nvSpPr>
          <p:spPr>
            <a:xfrm>
              <a:off x="506785" y="773306"/>
              <a:ext cx="5389123" cy="338554"/>
            </a:xfrm>
            <a:prstGeom prst="rect">
              <a:avLst/>
            </a:prstGeom>
            <a:noFill/>
          </p:spPr>
          <p:txBody>
            <a:bodyPr wrap="square" rtlCol="0">
              <a:spAutoFit/>
            </a:bodyPr>
            <a:lstStyle/>
            <a:p>
              <a:r>
                <a:rPr lang="en-GB" sz="1600" b="1" dirty="0"/>
                <a:t>Becoming more empathetic starts with noticing more. </a:t>
              </a:r>
            </a:p>
          </p:txBody>
        </p:sp>
        <p:sp>
          <p:nvSpPr>
            <p:cNvPr id="9" name="Rectangle 8">
              <a:extLst>
                <a:ext uri="{FF2B5EF4-FFF2-40B4-BE49-F238E27FC236}">
                  <a16:creationId xmlns:a16="http://schemas.microsoft.com/office/drawing/2014/main" id="{48F3843C-0BFE-49AE-A852-37F2A1A3269E}"/>
                </a:ext>
              </a:extLst>
            </p:cNvPr>
            <p:cNvSpPr/>
            <p:nvPr/>
          </p:nvSpPr>
          <p:spPr>
            <a:xfrm>
              <a:off x="5199005" y="777255"/>
              <a:ext cx="2016951" cy="2896759"/>
            </a:xfrm>
            <a:prstGeom prst="rect">
              <a:avLst/>
            </a:prstGeom>
            <a:ln>
              <a:noFill/>
            </a:ln>
          </p:spPr>
          <p:txBody>
            <a:bodyPr wrap="square">
              <a:spAutoFit/>
            </a:bodyPr>
            <a:lstStyle/>
            <a:p>
              <a:pPr algn="just"/>
              <a:r>
                <a:rPr lang="en-GB" sz="1400" dirty="0"/>
                <a:t>To get better at empathising you have to switch from simply giving your opinion, to observing and listening better, as well as getting good at asking questions. </a:t>
              </a:r>
            </a:p>
            <a:p>
              <a:pPr algn="just"/>
              <a:endParaRPr lang="en-GB" sz="700" dirty="0"/>
            </a:p>
            <a:p>
              <a:pPr algn="just"/>
              <a:r>
                <a:rPr lang="en-GB" sz="1400" dirty="0"/>
                <a:t>Doing this helps you see things from the other person's perspective and you begin to notice and recognize </a:t>
              </a:r>
            </a:p>
            <a:p>
              <a:pPr algn="just"/>
              <a:r>
                <a:rPr lang="en-GB" sz="1400" dirty="0"/>
                <a:t>behaviour patterns and causes.</a:t>
              </a:r>
            </a:p>
          </p:txBody>
        </p:sp>
      </p:grpSp>
      <p:sp>
        <p:nvSpPr>
          <p:cNvPr id="14" name="TextBox 13">
            <a:extLst>
              <a:ext uri="{FF2B5EF4-FFF2-40B4-BE49-F238E27FC236}">
                <a16:creationId xmlns:a16="http://schemas.microsoft.com/office/drawing/2014/main" id="{B6A09167-3F8F-4B71-BE56-B4B407D89EBD}"/>
              </a:ext>
            </a:extLst>
          </p:cNvPr>
          <p:cNvSpPr txBox="1"/>
          <p:nvPr/>
        </p:nvSpPr>
        <p:spPr>
          <a:xfrm>
            <a:off x="0" y="3757969"/>
            <a:ext cx="6867759" cy="2154436"/>
          </a:xfrm>
          <a:prstGeom prst="rect">
            <a:avLst/>
          </a:prstGeom>
          <a:solidFill>
            <a:schemeClr val="bg1">
              <a:lumMod val="85000"/>
            </a:schemeClr>
          </a:solidFill>
        </p:spPr>
        <p:txBody>
          <a:bodyPr wrap="square" rtlCol="0">
            <a:spAutoFit/>
          </a:bodyPr>
          <a:lstStyle/>
          <a:p>
            <a:pPr marL="227013"/>
            <a:r>
              <a:rPr lang="en-GB" sz="1400" dirty="0"/>
              <a:t>There are some jobs where you need to very empathetic. For example you can’t be a good teacher, counsellor or doctor if you aren’t empathetic. But empathy is a crucial skill in all workplaces and is a vital skill if you are part of a team.  Good teams are those where empathy and care is in abundance, and good teams make successful companies. </a:t>
            </a:r>
          </a:p>
          <a:p>
            <a:pPr marL="227013"/>
            <a:endParaRPr lang="en-GB" sz="800" dirty="0"/>
          </a:p>
          <a:p>
            <a:pPr marL="227013"/>
            <a:r>
              <a:rPr lang="en-GB" sz="1400" dirty="0"/>
              <a:t>Surveys such as </a:t>
            </a:r>
            <a:r>
              <a:rPr lang="en-GB" sz="1400" u="sng" dirty="0">
                <a:hlinkClick r:id="rId5"/>
              </a:rPr>
              <a:t>Businessolver’s Workplace Empathy Monitor</a:t>
            </a:r>
            <a:r>
              <a:rPr lang="en-GB" sz="1400" u="sng" dirty="0"/>
              <a:t> </a:t>
            </a:r>
            <a:r>
              <a:rPr lang="en-GB" sz="1400" dirty="0"/>
              <a:t>show that empathy has a direct impact on employee productivity, loyalty, and engagement. For example 77% of workers would be willing to work </a:t>
            </a:r>
            <a:r>
              <a:rPr lang="en-GB" sz="1400" i="1" dirty="0"/>
              <a:t>more</a:t>
            </a:r>
            <a:r>
              <a:rPr lang="en-GB" sz="1400" dirty="0"/>
              <a:t> hours for a more empathetic workplace while 92% of HR professionals note that a compassionate workplace is a major factor for employee retention.</a:t>
            </a:r>
          </a:p>
        </p:txBody>
      </p:sp>
      <p:pic>
        <p:nvPicPr>
          <p:cNvPr id="7" name="Picture 6" descr="A person wearing glasses&#10;&#10;Description automatically generated with medium confidence">
            <a:extLst>
              <a:ext uri="{FF2B5EF4-FFF2-40B4-BE49-F238E27FC236}">
                <a16:creationId xmlns:a16="http://schemas.microsoft.com/office/drawing/2014/main" id="{AAAC8555-3DAE-D52B-7D8E-4695DFC8A7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195" y="6576383"/>
            <a:ext cx="4433623" cy="2493913"/>
          </a:xfrm>
          <a:prstGeom prst="rect">
            <a:avLst/>
          </a:prstGeom>
        </p:spPr>
      </p:pic>
      <p:sp>
        <p:nvSpPr>
          <p:cNvPr id="11" name="TextBox 10">
            <a:extLst>
              <a:ext uri="{FF2B5EF4-FFF2-40B4-BE49-F238E27FC236}">
                <a16:creationId xmlns:a16="http://schemas.microsoft.com/office/drawing/2014/main" id="{581F7D1F-3064-B883-620D-343BE4F7C856}"/>
              </a:ext>
            </a:extLst>
          </p:cNvPr>
          <p:cNvSpPr txBox="1"/>
          <p:nvPr/>
        </p:nvSpPr>
        <p:spPr>
          <a:xfrm>
            <a:off x="95263" y="8046720"/>
            <a:ext cx="4509485" cy="1292662"/>
          </a:xfrm>
          <a:prstGeom prst="rect">
            <a:avLst/>
          </a:prstGeom>
          <a:noFill/>
        </p:spPr>
        <p:txBody>
          <a:bodyPr wrap="square" rtlCol="0">
            <a:spAutoFit/>
          </a:bodyPr>
          <a:lstStyle/>
          <a:p>
            <a:r>
              <a:rPr lang="en-US" sz="1200" dirty="0">
                <a:ln w="0"/>
                <a:solidFill>
                  <a:schemeClr val="bg1"/>
                </a:solidFill>
                <a:effectLst>
                  <a:outerShdw blurRad="38100" dist="19050" dir="2700000" algn="tl" rotWithShape="0">
                    <a:schemeClr val="dk1">
                      <a:alpha val="40000"/>
                    </a:schemeClr>
                  </a:outerShdw>
                </a:effectLst>
              </a:rPr>
              <a:t>You have two eyes, and two ears, but only one mouth.</a:t>
            </a:r>
          </a:p>
          <a:p>
            <a:r>
              <a:rPr lang="en-US" sz="1200" dirty="0">
                <a:ln w="0"/>
                <a:solidFill>
                  <a:schemeClr val="bg1"/>
                </a:solidFill>
                <a:effectLst>
                  <a:outerShdw blurRad="38100" dist="19050" dir="2700000" algn="tl" rotWithShape="0">
                    <a:schemeClr val="dk1">
                      <a:alpha val="40000"/>
                    </a:schemeClr>
                  </a:outerShdw>
                </a:effectLst>
              </a:rPr>
              <a:t>This is so because you are supposed to look and listen more than you talk.</a:t>
            </a:r>
          </a:p>
          <a:p>
            <a:endParaRPr lang="en-US" sz="1200" dirty="0">
              <a:ln w="0"/>
              <a:solidFill>
                <a:schemeClr val="bg1"/>
              </a:solidFill>
              <a:effectLst>
                <a:outerShdw blurRad="38100" dist="19050" dir="2700000" algn="tl" rotWithShape="0">
                  <a:schemeClr val="dk1">
                    <a:alpha val="40000"/>
                  </a:schemeClr>
                </a:outerShdw>
              </a:effectLst>
            </a:endParaRPr>
          </a:p>
          <a:p>
            <a:r>
              <a:rPr lang="en-US" sz="1200" dirty="0">
                <a:ln w="0"/>
                <a:solidFill>
                  <a:schemeClr val="bg1"/>
                </a:solidFill>
                <a:effectLst>
                  <a:outerShdw blurRad="38100" dist="19050" dir="2700000" algn="tl" rotWithShape="0">
                    <a:schemeClr val="dk1">
                      <a:alpha val="40000"/>
                    </a:schemeClr>
                  </a:outerShdw>
                </a:effectLst>
              </a:rPr>
              <a:t>Lucca Kaldahl</a:t>
            </a:r>
          </a:p>
          <a:p>
            <a:endParaRPr lang="en-US" dirty="0"/>
          </a:p>
        </p:txBody>
      </p:sp>
    </p:spTree>
    <p:extLst>
      <p:ext uri="{BB962C8B-B14F-4D97-AF65-F5344CB8AC3E}">
        <p14:creationId xmlns:p14="http://schemas.microsoft.com/office/powerpoint/2010/main" val="3623272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B20CC0BB-50CD-46AC-B40E-137E3C350C76}"/>
              </a:ext>
            </a:extLst>
          </p:cNvPr>
          <p:cNvSpPr>
            <a:spLocks noChangeArrowheads="1"/>
          </p:cNvSpPr>
          <p:nvPr/>
        </p:nvSpPr>
        <p:spPr bwMode="auto">
          <a:xfrm>
            <a:off x="114300" y="1270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aphicFrame>
        <p:nvGraphicFramePr>
          <p:cNvPr id="10" name="Object 9">
            <a:extLst>
              <a:ext uri="{FF2B5EF4-FFF2-40B4-BE49-F238E27FC236}">
                <a16:creationId xmlns:a16="http://schemas.microsoft.com/office/drawing/2014/main" id="{8BD6D05F-A276-42E5-B852-ADC4868F28A4}"/>
              </a:ext>
            </a:extLst>
          </p:cNvPr>
          <p:cNvGraphicFramePr>
            <a:graphicFrameLocks noChangeAspect="1"/>
          </p:cNvGraphicFramePr>
          <p:nvPr>
            <p:extLst>
              <p:ext uri="{D42A27DB-BD31-4B8C-83A1-F6EECF244321}">
                <p14:modId xmlns:p14="http://schemas.microsoft.com/office/powerpoint/2010/main" val="3711213295"/>
              </p:ext>
            </p:extLst>
          </p:nvPr>
        </p:nvGraphicFramePr>
        <p:xfrm>
          <a:off x="158832" y="103768"/>
          <a:ext cx="3946283" cy="617871"/>
        </p:xfrm>
        <a:graphic>
          <a:graphicData uri="http://schemas.openxmlformats.org/presentationml/2006/ole">
            <mc:AlternateContent xmlns:mc="http://schemas.openxmlformats.org/markup-compatibility/2006">
              <mc:Choice xmlns:v="urn:schemas-microsoft-com:vml" Requires="v">
                <p:oleObj spid="_x0000_s9269" name="Bitmap Image" r:id="rId3" imgW="3531960" imgH="556200" progId="Paint.Picture">
                  <p:embed/>
                </p:oleObj>
              </mc:Choice>
              <mc:Fallback>
                <p:oleObj name="Bitmap Image" r:id="rId3" imgW="3531960" imgH="556200" progId="Paint.Picture">
                  <p:embed/>
                  <p:pic>
                    <p:nvPicPr>
                      <p:cNvPr id="10" name="Object 9">
                        <a:extLst>
                          <a:ext uri="{FF2B5EF4-FFF2-40B4-BE49-F238E27FC236}">
                            <a16:creationId xmlns:a16="http://schemas.microsoft.com/office/drawing/2014/main" id="{8BD6D05F-A276-42E5-B852-ADC4868F28A4}"/>
                          </a:ext>
                        </a:extLst>
                      </p:cNvPr>
                      <p:cNvPicPr>
                        <a:picLocks noChangeAspect="1" noChangeArrowheads="1"/>
                      </p:cNvPicPr>
                      <p:nvPr/>
                    </p:nvPicPr>
                    <p:blipFill>
                      <a:blip r:embed="rId4"/>
                      <a:srcRect/>
                      <a:stretch>
                        <a:fillRect/>
                      </a:stretch>
                    </p:blipFill>
                    <p:spPr bwMode="auto">
                      <a:xfrm>
                        <a:off x="158832" y="103768"/>
                        <a:ext cx="3946283" cy="617871"/>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24C44D71-4E00-43BD-AAC3-32B464CC143A}"/>
              </a:ext>
            </a:extLst>
          </p:cNvPr>
          <p:cNvSpPr txBox="1"/>
          <p:nvPr/>
        </p:nvSpPr>
        <p:spPr>
          <a:xfrm>
            <a:off x="263615" y="881081"/>
            <a:ext cx="5371942" cy="1077218"/>
          </a:xfrm>
          <a:prstGeom prst="rect">
            <a:avLst/>
          </a:prstGeom>
          <a:noFill/>
        </p:spPr>
        <p:txBody>
          <a:bodyPr wrap="square" rtlCol="0">
            <a:spAutoFit/>
          </a:bodyPr>
          <a:lstStyle/>
          <a:p>
            <a:r>
              <a:rPr lang="en-GB" sz="1600" b="1" dirty="0">
                <a:solidFill>
                  <a:srgbClr val="1BBC9D"/>
                </a:solidFill>
              </a:rPr>
              <a:t>If you can get good at showing empathy in a work place, </a:t>
            </a:r>
          </a:p>
          <a:p>
            <a:r>
              <a:rPr lang="en-GB" sz="1600" b="1" dirty="0">
                <a:solidFill>
                  <a:srgbClr val="1BBC9D"/>
                </a:solidFill>
              </a:rPr>
              <a:t>you can apply this skill to lots of areas in your life.  However, becoming a more empathetic person takes time and practice and you have to actively choose to act more empathetically. </a:t>
            </a:r>
          </a:p>
        </p:txBody>
      </p:sp>
      <p:pic>
        <p:nvPicPr>
          <p:cNvPr id="20" name="Picture 19">
            <a:extLst>
              <a:ext uri="{FF2B5EF4-FFF2-40B4-BE49-F238E27FC236}">
                <a16:creationId xmlns:a16="http://schemas.microsoft.com/office/drawing/2014/main" id="{F13ABFEE-76F2-4232-BC4F-9B5A94BC3631}"/>
              </a:ext>
            </a:extLst>
          </p:cNvPr>
          <p:cNvPicPr>
            <a:picLocks noChangeAspect="1"/>
          </p:cNvPicPr>
          <p:nvPr/>
        </p:nvPicPr>
        <p:blipFill>
          <a:blip r:embed="rId5"/>
          <a:stretch>
            <a:fillRect/>
          </a:stretch>
        </p:blipFill>
        <p:spPr>
          <a:xfrm>
            <a:off x="306374" y="203202"/>
            <a:ext cx="404992" cy="518098"/>
          </a:xfrm>
          <a:prstGeom prst="rect">
            <a:avLst/>
          </a:prstGeom>
        </p:spPr>
      </p:pic>
      <p:sp>
        <p:nvSpPr>
          <p:cNvPr id="21" name="Rectangle 20">
            <a:extLst>
              <a:ext uri="{FF2B5EF4-FFF2-40B4-BE49-F238E27FC236}">
                <a16:creationId xmlns:a16="http://schemas.microsoft.com/office/drawing/2014/main" id="{E27DA523-F079-47D6-BB2F-66826105CE8B}"/>
              </a:ext>
            </a:extLst>
          </p:cNvPr>
          <p:cNvSpPr/>
          <p:nvPr/>
        </p:nvSpPr>
        <p:spPr>
          <a:xfrm>
            <a:off x="246107" y="1953222"/>
            <a:ext cx="6594385" cy="338554"/>
          </a:xfrm>
          <a:prstGeom prst="rect">
            <a:avLst/>
          </a:prstGeom>
        </p:spPr>
        <p:txBody>
          <a:bodyPr wrap="square">
            <a:spAutoFit/>
          </a:bodyPr>
          <a:lstStyle/>
          <a:p>
            <a:r>
              <a:rPr lang="en-GB" sz="1600" b="1" dirty="0"/>
              <a:t>Think of a situation where a friend showed you empathy.  </a:t>
            </a:r>
            <a:endParaRPr lang="en-GB" sz="2000" dirty="0"/>
          </a:p>
        </p:txBody>
      </p:sp>
      <p:pic>
        <p:nvPicPr>
          <p:cNvPr id="8" name="Picture 7">
            <a:extLst>
              <a:ext uri="{FF2B5EF4-FFF2-40B4-BE49-F238E27FC236}">
                <a16:creationId xmlns:a16="http://schemas.microsoft.com/office/drawing/2014/main" id="{B88D50EB-F2E2-409D-866D-5378317B5772}"/>
              </a:ext>
            </a:extLst>
          </p:cNvPr>
          <p:cNvPicPr>
            <a:picLocks noChangeAspect="1"/>
          </p:cNvPicPr>
          <p:nvPr/>
        </p:nvPicPr>
        <p:blipFill>
          <a:blip r:embed="rId6"/>
          <a:stretch>
            <a:fillRect/>
          </a:stretch>
        </p:blipFill>
        <p:spPr>
          <a:xfrm>
            <a:off x="3005827" y="7486920"/>
            <a:ext cx="3646953" cy="2197588"/>
          </a:xfrm>
          <a:prstGeom prst="rect">
            <a:avLst/>
          </a:prstGeom>
          <a:ln>
            <a:solidFill>
              <a:schemeClr val="tx1"/>
            </a:solidFill>
          </a:ln>
        </p:spPr>
      </p:pic>
      <p:sp>
        <p:nvSpPr>
          <p:cNvPr id="11" name="Rectangle 10">
            <a:extLst>
              <a:ext uri="{FF2B5EF4-FFF2-40B4-BE49-F238E27FC236}">
                <a16:creationId xmlns:a16="http://schemas.microsoft.com/office/drawing/2014/main" id="{9424F7C7-F2DA-487D-8D12-131EF667337C}"/>
              </a:ext>
            </a:extLst>
          </p:cNvPr>
          <p:cNvSpPr/>
          <p:nvPr/>
        </p:nvSpPr>
        <p:spPr>
          <a:xfrm>
            <a:off x="244181" y="8779816"/>
            <a:ext cx="2722685" cy="830997"/>
          </a:xfrm>
          <a:prstGeom prst="rect">
            <a:avLst/>
          </a:prstGeom>
        </p:spPr>
        <p:txBody>
          <a:bodyPr wrap="square">
            <a:spAutoFit/>
          </a:bodyPr>
          <a:lstStyle/>
          <a:p>
            <a:r>
              <a:rPr lang="en-GB" sz="1600" b="1" dirty="0">
                <a:solidFill>
                  <a:srgbClr val="179D83"/>
                </a:solidFill>
              </a:rPr>
              <a:t>How could you show empathy  to a friend or family member who is struggling?</a:t>
            </a:r>
            <a:endParaRPr lang="en-GB" sz="2000" dirty="0">
              <a:solidFill>
                <a:srgbClr val="179D83"/>
              </a:solidFill>
            </a:endParaRPr>
          </a:p>
        </p:txBody>
      </p:sp>
      <p:sp>
        <p:nvSpPr>
          <p:cNvPr id="12" name="Rectangle 11">
            <a:extLst>
              <a:ext uri="{FF2B5EF4-FFF2-40B4-BE49-F238E27FC236}">
                <a16:creationId xmlns:a16="http://schemas.microsoft.com/office/drawing/2014/main" id="{9590CEF0-0936-4883-BF8F-7F6AE094935E}"/>
              </a:ext>
            </a:extLst>
          </p:cNvPr>
          <p:cNvSpPr/>
          <p:nvPr/>
        </p:nvSpPr>
        <p:spPr>
          <a:xfrm>
            <a:off x="263615" y="2245617"/>
            <a:ext cx="5946793" cy="830997"/>
          </a:xfrm>
          <a:prstGeom prst="rect">
            <a:avLst/>
          </a:prstGeom>
        </p:spPr>
        <p:txBody>
          <a:bodyPr wrap="square">
            <a:spAutoFit/>
          </a:bodyPr>
          <a:lstStyle/>
          <a:p>
            <a:pPr marL="285750" indent="-285750">
              <a:buFont typeface="Arial" panose="020B0604020202020204" pitchFamily="34" charset="0"/>
              <a:buChar char="•"/>
            </a:pPr>
            <a:r>
              <a:rPr lang="en-GB" sz="1600" b="1" dirty="0">
                <a:solidFill>
                  <a:srgbClr val="179D83"/>
                </a:solidFill>
              </a:rPr>
              <a:t>How did it make you feel ? </a:t>
            </a:r>
          </a:p>
          <a:p>
            <a:pPr marL="285750" indent="-285750">
              <a:buFont typeface="Arial" panose="020B0604020202020204" pitchFamily="34" charset="0"/>
              <a:buChar char="•"/>
            </a:pPr>
            <a:r>
              <a:rPr lang="en-GB" sz="1600" b="1" dirty="0">
                <a:solidFill>
                  <a:srgbClr val="179D83"/>
                </a:solidFill>
              </a:rPr>
              <a:t>What action was it that they did which gave you this feeling? </a:t>
            </a:r>
          </a:p>
          <a:p>
            <a:pPr marL="285750" indent="-285750">
              <a:buFont typeface="Arial" panose="020B0604020202020204" pitchFamily="34" charset="0"/>
              <a:buChar char="•"/>
            </a:pPr>
            <a:r>
              <a:rPr lang="en-GB" sz="1600" b="1" dirty="0">
                <a:solidFill>
                  <a:srgbClr val="179D83"/>
                </a:solidFill>
              </a:rPr>
              <a:t>What did you learn from sharing and receiving ?</a:t>
            </a:r>
            <a:endParaRPr lang="en-GB" sz="2000" dirty="0">
              <a:solidFill>
                <a:srgbClr val="179D83"/>
              </a:solidFill>
            </a:endParaRPr>
          </a:p>
        </p:txBody>
      </p:sp>
      <p:sp>
        <p:nvSpPr>
          <p:cNvPr id="2" name="TextBox 1">
            <a:extLst>
              <a:ext uri="{FF2B5EF4-FFF2-40B4-BE49-F238E27FC236}">
                <a16:creationId xmlns:a16="http://schemas.microsoft.com/office/drawing/2014/main" id="{C5F8EFE4-E64C-44C9-8C39-BE558A90A329}"/>
              </a:ext>
            </a:extLst>
          </p:cNvPr>
          <p:cNvSpPr txBox="1"/>
          <p:nvPr/>
        </p:nvSpPr>
        <p:spPr>
          <a:xfrm>
            <a:off x="224747" y="3119754"/>
            <a:ext cx="6517585" cy="5616922"/>
          </a:xfrm>
          <a:prstGeom prst="rect">
            <a:avLst/>
          </a:prstGeom>
          <a:noFill/>
        </p:spPr>
        <p:txBody>
          <a:bodyPr wrap="square" rtlCol="0">
            <a:spAutoFit/>
          </a:bodyPr>
          <a:lstStyle/>
          <a:p>
            <a:r>
              <a:rPr lang="en-GB" sz="1600" b="1" dirty="0">
                <a:solidFill>
                  <a:srgbClr val="179D83"/>
                </a:solidFill>
              </a:rPr>
              <a:t>How you can become more empathetic. </a:t>
            </a:r>
          </a:p>
          <a:p>
            <a:r>
              <a:rPr lang="en-GB" sz="1400" dirty="0"/>
              <a:t>Neuroscientists tell us that part of our brain perceives the feelings of others and the cognitive centre tries to understand why they feel that way and how we can be helpful to them. Connection and compassion are therefore crucial to developing empathy. Some people are naturally more empathetic than others, however anyone can increase their empathy skills. You can do this through: </a:t>
            </a:r>
          </a:p>
          <a:p>
            <a:endParaRPr lang="en-GB" sz="700" dirty="0"/>
          </a:p>
          <a:p>
            <a:r>
              <a:rPr lang="en-GB" sz="1600" b="1" dirty="0">
                <a:solidFill>
                  <a:srgbClr val="179D83"/>
                </a:solidFill>
              </a:rPr>
              <a:t>Talking to New People: </a:t>
            </a:r>
            <a:r>
              <a:rPr lang="en-GB" sz="1400" dirty="0"/>
              <a:t>Being curious is a gift. If you can’t imagine what it is like to be another person. Try to get beyond the small talk and ask them what their daily life is like. If you are shy, consider following people on social media with different backgrounds than you have. </a:t>
            </a:r>
          </a:p>
          <a:p>
            <a:endParaRPr lang="en-GB" sz="600" dirty="0"/>
          </a:p>
          <a:p>
            <a:r>
              <a:rPr lang="en-GB" sz="1600" b="1" dirty="0">
                <a:solidFill>
                  <a:srgbClr val="179D83"/>
                </a:solidFill>
              </a:rPr>
              <a:t>Trying Out Someone Else’s Life: </a:t>
            </a:r>
            <a:r>
              <a:rPr lang="en-GB" sz="1400" dirty="0"/>
              <a:t>Don’t just stand in someone else’s shoes, as the saying goes, but take a walk in them. If someone’s behaviour is annoying you, think about why. Consider what it’s like to live their daily life – what is their bus ride like, how much homework do they have and how much sleep do they get?  </a:t>
            </a:r>
          </a:p>
          <a:p>
            <a:endParaRPr lang="en-GB" sz="600" dirty="0"/>
          </a:p>
          <a:p>
            <a:r>
              <a:rPr lang="en-GB" sz="1600" b="1" dirty="0">
                <a:solidFill>
                  <a:srgbClr val="179D83"/>
                </a:solidFill>
              </a:rPr>
              <a:t>Starting to volunteer: </a:t>
            </a:r>
            <a:r>
              <a:rPr lang="en-GB" sz="1400" dirty="0"/>
              <a:t>Working on a project with other people reinforces everyone’s individual expertise and helps break down the differences that can divide people. There are lots of ways in which you can volunteer and give to others. For example, if you have experienced grief or loss, join with others who have experienced something similar. You will soon see empathy in action!</a:t>
            </a:r>
          </a:p>
          <a:p>
            <a:endParaRPr lang="en-GB" sz="600" dirty="0"/>
          </a:p>
          <a:p>
            <a:r>
              <a:rPr lang="en-GB" sz="1400" dirty="0"/>
              <a:t>Finally,  </a:t>
            </a:r>
            <a:r>
              <a:rPr lang="en-GB" sz="1600" b="1" dirty="0">
                <a:solidFill>
                  <a:srgbClr val="179D83"/>
                </a:solidFill>
              </a:rPr>
              <a:t>Interview an empathetic </a:t>
            </a:r>
          </a:p>
          <a:p>
            <a:r>
              <a:rPr lang="en-GB" sz="1600" b="1" dirty="0">
                <a:solidFill>
                  <a:srgbClr val="179D83"/>
                </a:solidFill>
              </a:rPr>
              <a:t>person:  </a:t>
            </a:r>
            <a:r>
              <a:rPr lang="en-GB" sz="1400" dirty="0"/>
              <a:t>It’s simple but this can </a:t>
            </a:r>
          </a:p>
          <a:p>
            <a:r>
              <a:rPr lang="en-GB" sz="1400" dirty="0"/>
              <a:t>be one of the most positive and </a:t>
            </a:r>
          </a:p>
          <a:p>
            <a:r>
              <a:rPr lang="en-GB" sz="1400" dirty="0"/>
              <a:t>enlightening steps.</a:t>
            </a:r>
            <a:endParaRPr lang="en-GB" sz="1600" dirty="0"/>
          </a:p>
        </p:txBody>
      </p:sp>
      <p:pic>
        <p:nvPicPr>
          <p:cNvPr id="5" name="Picture 4" descr="A person sitting on a couch&#10;&#10;Description automatically generated with low confidence">
            <a:extLst>
              <a:ext uri="{FF2B5EF4-FFF2-40B4-BE49-F238E27FC236}">
                <a16:creationId xmlns:a16="http://schemas.microsoft.com/office/drawing/2014/main" id="{F68FA2EB-7B46-8E8C-74B1-CA984E4202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2424" y="7952778"/>
            <a:ext cx="1371544" cy="1371544"/>
          </a:xfrm>
          <a:prstGeom prst="rect">
            <a:avLst/>
          </a:prstGeom>
        </p:spPr>
      </p:pic>
      <p:sp>
        <p:nvSpPr>
          <p:cNvPr id="6" name="Rectangle 5">
            <a:extLst>
              <a:ext uri="{FF2B5EF4-FFF2-40B4-BE49-F238E27FC236}">
                <a16:creationId xmlns:a16="http://schemas.microsoft.com/office/drawing/2014/main" id="{530E0E5D-CB4F-35B4-CD9C-3EEBCB69B5DA}"/>
              </a:ext>
            </a:extLst>
          </p:cNvPr>
          <p:cNvSpPr/>
          <p:nvPr/>
        </p:nvSpPr>
        <p:spPr>
          <a:xfrm>
            <a:off x="5193463" y="7543800"/>
            <a:ext cx="1410505" cy="4089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E35C87C-4E9F-EF25-45F4-0DE1BDEC3E7E}"/>
              </a:ext>
            </a:extLst>
          </p:cNvPr>
          <p:cNvSpPr/>
          <p:nvPr/>
        </p:nvSpPr>
        <p:spPr>
          <a:xfrm>
            <a:off x="5193463" y="9324321"/>
            <a:ext cx="1420356" cy="2864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482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A94415-41B9-49E8-A927-E92C34CD953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68273" y="189047"/>
            <a:ext cx="2515235" cy="462915"/>
          </a:xfrm>
          <a:prstGeom prst="rect">
            <a:avLst/>
          </a:prstGeom>
          <a:noFill/>
          <a:ln>
            <a:noFill/>
          </a:ln>
        </p:spPr>
      </p:pic>
      <p:sp>
        <p:nvSpPr>
          <p:cNvPr id="13" name="TextBox 12">
            <a:extLst>
              <a:ext uri="{FF2B5EF4-FFF2-40B4-BE49-F238E27FC236}">
                <a16:creationId xmlns:a16="http://schemas.microsoft.com/office/drawing/2014/main" id="{2C7803EC-728E-4CC0-B815-E349EE1A9E38}"/>
              </a:ext>
            </a:extLst>
          </p:cNvPr>
          <p:cNvSpPr txBox="1"/>
          <p:nvPr/>
        </p:nvSpPr>
        <p:spPr>
          <a:xfrm>
            <a:off x="173555" y="890673"/>
            <a:ext cx="6501318" cy="769441"/>
          </a:xfrm>
          <a:prstGeom prst="rect">
            <a:avLst/>
          </a:prstGeom>
          <a:solidFill>
            <a:schemeClr val="bg1">
              <a:lumMod val="95000"/>
            </a:schemeClr>
          </a:solidFill>
        </p:spPr>
        <p:txBody>
          <a:bodyPr wrap="square" rtlCol="0">
            <a:spAutoFit/>
          </a:bodyPr>
          <a:lstStyle/>
          <a:p>
            <a:pPr marL="342900" indent="-342900">
              <a:buAutoNum type="arabicParenR"/>
            </a:pPr>
            <a:r>
              <a:rPr lang="en-GB" sz="1600" b="1" dirty="0">
                <a:solidFill>
                  <a:srgbClr val="179D83"/>
                </a:solidFill>
              </a:rPr>
              <a:t>Make an active choice to listen better. </a:t>
            </a:r>
          </a:p>
          <a:p>
            <a:pPr marL="344488" algn="just"/>
            <a:r>
              <a:rPr lang="en-GB" sz="1400" dirty="0"/>
              <a:t>Good listeners pay close attention to what is being said. They don’t interrupt and support someone in telling their story. </a:t>
            </a:r>
          </a:p>
        </p:txBody>
      </p:sp>
      <p:sp>
        <p:nvSpPr>
          <p:cNvPr id="14" name="TextBox 13">
            <a:extLst>
              <a:ext uri="{FF2B5EF4-FFF2-40B4-BE49-F238E27FC236}">
                <a16:creationId xmlns:a16="http://schemas.microsoft.com/office/drawing/2014/main" id="{DC0A179D-CA68-4FC5-A68A-80B968373E72}"/>
              </a:ext>
            </a:extLst>
          </p:cNvPr>
          <p:cNvSpPr txBox="1"/>
          <p:nvPr/>
        </p:nvSpPr>
        <p:spPr>
          <a:xfrm>
            <a:off x="173555" y="1763386"/>
            <a:ext cx="6501318" cy="984885"/>
          </a:xfrm>
          <a:prstGeom prst="rect">
            <a:avLst/>
          </a:prstGeom>
          <a:solidFill>
            <a:srgbClr val="D7F9F3"/>
          </a:solidFill>
        </p:spPr>
        <p:txBody>
          <a:bodyPr wrap="square" rtlCol="0">
            <a:spAutoFit/>
          </a:bodyPr>
          <a:lstStyle/>
          <a:p>
            <a:r>
              <a:rPr lang="en-GB" sz="1600" b="1" dirty="0">
                <a:solidFill>
                  <a:srgbClr val="179D83"/>
                </a:solidFill>
              </a:rPr>
              <a:t>2) Master the art of asking good open, questions</a:t>
            </a:r>
            <a:r>
              <a:rPr lang="en-GB" sz="1600" dirty="0">
                <a:solidFill>
                  <a:srgbClr val="179D83"/>
                </a:solidFill>
              </a:rPr>
              <a:t>.</a:t>
            </a:r>
          </a:p>
          <a:p>
            <a:pPr marL="344488" algn="just"/>
            <a:r>
              <a:rPr lang="en-GB" sz="1400" dirty="0"/>
              <a:t>Asking good, open questions not only show that you are listening, questions can help clarify to the person talking the issues they are sharing and make them  feel understood, respected, and valued. </a:t>
            </a:r>
          </a:p>
        </p:txBody>
      </p:sp>
      <p:sp>
        <p:nvSpPr>
          <p:cNvPr id="15" name="TextBox 14">
            <a:extLst>
              <a:ext uri="{FF2B5EF4-FFF2-40B4-BE49-F238E27FC236}">
                <a16:creationId xmlns:a16="http://schemas.microsoft.com/office/drawing/2014/main" id="{C1AE5E0F-F014-4400-887E-A720C2A824E5}"/>
              </a:ext>
            </a:extLst>
          </p:cNvPr>
          <p:cNvSpPr txBox="1"/>
          <p:nvPr/>
        </p:nvSpPr>
        <p:spPr>
          <a:xfrm>
            <a:off x="139743" y="3698278"/>
            <a:ext cx="6501318" cy="1200329"/>
          </a:xfrm>
          <a:prstGeom prst="rect">
            <a:avLst/>
          </a:prstGeom>
          <a:solidFill>
            <a:srgbClr val="D7F9F3"/>
          </a:solidFill>
        </p:spPr>
        <p:txBody>
          <a:bodyPr wrap="square" rtlCol="0">
            <a:spAutoFit/>
          </a:bodyPr>
          <a:lstStyle/>
          <a:p>
            <a:pPr algn="just"/>
            <a:r>
              <a:rPr lang="en-GB" sz="1600" b="1" dirty="0">
                <a:solidFill>
                  <a:srgbClr val="179D83"/>
                </a:solidFill>
              </a:rPr>
              <a:t>4) Show that you are vulnerable. </a:t>
            </a:r>
          </a:p>
          <a:p>
            <a:pPr marL="401638" algn="just"/>
            <a:r>
              <a:rPr lang="en-GB" sz="1400" dirty="0"/>
              <a:t>Being vulnerable as we are giving help communicates that we are all human; complete with our own weaknesses, mistakes and fears. Sharing your experience helps the other person open up and creates a feeling of “sameness” that gives the other person something to connect to. </a:t>
            </a:r>
          </a:p>
        </p:txBody>
      </p:sp>
      <p:sp>
        <p:nvSpPr>
          <p:cNvPr id="16" name="TextBox 15">
            <a:extLst>
              <a:ext uri="{FF2B5EF4-FFF2-40B4-BE49-F238E27FC236}">
                <a16:creationId xmlns:a16="http://schemas.microsoft.com/office/drawing/2014/main" id="{A5D7F366-37F6-4603-BCDE-C7D7FB82B769}"/>
              </a:ext>
            </a:extLst>
          </p:cNvPr>
          <p:cNvSpPr txBox="1"/>
          <p:nvPr/>
        </p:nvSpPr>
        <p:spPr>
          <a:xfrm>
            <a:off x="130171" y="5010691"/>
            <a:ext cx="6510890" cy="769441"/>
          </a:xfrm>
          <a:prstGeom prst="rect">
            <a:avLst/>
          </a:prstGeom>
          <a:solidFill>
            <a:schemeClr val="bg1">
              <a:lumMod val="95000"/>
            </a:schemeClr>
          </a:solidFill>
        </p:spPr>
        <p:txBody>
          <a:bodyPr wrap="square" rtlCol="0">
            <a:spAutoFit/>
          </a:bodyPr>
          <a:lstStyle/>
          <a:p>
            <a:pPr algn="just"/>
            <a:r>
              <a:rPr lang="en-GB" sz="1600" b="1" dirty="0">
                <a:solidFill>
                  <a:srgbClr val="179D83"/>
                </a:solidFill>
              </a:rPr>
              <a:t>5) Finally, Follow-up. </a:t>
            </a:r>
          </a:p>
          <a:p>
            <a:pPr marL="401638" algn="just"/>
            <a:r>
              <a:rPr lang="en-GB" sz="1400" dirty="0"/>
              <a:t>Reassure the person that you will keep what has been shared confidential but actively follow up and be there for your friend. </a:t>
            </a:r>
          </a:p>
        </p:txBody>
      </p:sp>
      <p:sp>
        <p:nvSpPr>
          <p:cNvPr id="17" name="TextBox 16">
            <a:extLst>
              <a:ext uri="{FF2B5EF4-FFF2-40B4-BE49-F238E27FC236}">
                <a16:creationId xmlns:a16="http://schemas.microsoft.com/office/drawing/2014/main" id="{5E388DC9-8A5A-4A46-8B2A-6410BCA93E06}"/>
              </a:ext>
            </a:extLst>
          </p:cNvPr>
          <p:cNvSpPr txBox="1"/>
          <p:nvPr/>
        </p:nvSpPr>
        <p:spPr>
          <a:xfrm>
            <a:off x="168273" y="2851543"/>
            <a:ext cx="6482360" cy="769441"/>
          </a:xfrm>
          <a:prstGeom prst="rect">
            <a:avLst/>
          </a:prstGeom>
          <a:solidFill>
            <a:schemeClr val="bg1">
              <a:lumMod val="95000"/>
            </a:schemeClr>
          </a:solidFill>
        </p:spPr>
        <p:txBody>
          <a:bodyPr wrap="square" rtlCol="0">
            <a:spAutoFit/>
          </a:bodyPr>
          <a:lstStyle/>
          <a:p>
            <a:r>
              <a:rPr lang="en-GB" sz="1600" b="1" dirty="0">
                <a:solidFill>
                  <a:srgbClr val="179D83"/>
                </a:solidFill>
              </a:rPr>
              <a:t>3) Summarize your understanding</a:t>
            </a:r>
            <a:r>
              <a:rPr lang="en-GB" sz="1600" dirty="0">
                <a:solidFill>
                  <a:srgbClr val="179D83"/>
                </a:solidFill>
              </a:rPr>
              <a:t>.</a:t>
            </a:r>
          </a:p>
          <a:p>
            <a:pPr marL="344488" algn="just"/>
            <a:r>
              <a:rPr lang="en-GB" sz="1400" dirty="0"/>
              <a:t>Once the speaker has finished talking, summarize your understanding of the situation they have shared back to them:  “Have I understood this correctly?”</a:t>
            </a:r>
          </a:p>
        </p:txBody>
      </p:sp>
      <p:sp>
        <p:nvSpPr>
          <p:cNvPr id="3" name="TextBox 2">
            <a:extLst>
              <a:ext uri="{FF2B5EF4-FFF2-40B4-BE49-F238E27FC236}">
                <a16:creationId xmlns:a16="http://schemas.microsoft.com/office/drawing/2014/main" id="{EF304134-F855-4668-ABC5-B039FA47AD78}"/>
              </a:ext>
            </a:extLst>
          </p:cNvPr>
          <p:cNvSpPr txBox="1"/>
          <p:nvPr/>
        </p:nvSpPr>
        <p:spPr>
          <a:xfrm>
            <a:off x="2485903" y="116346"/>
            <a:ext cx="4258607" cy="738664"/>
          </a:xfrm>
          <a:prstGeom prst="rect">
            <a:avLst/>
          </a:prstGeom>
          <a:noFill/>
        </p:spPr>
        <p:txBody>
          <a:bodyPr wrap="square" rtlCol="0">
            <a:spAutoFit/>
          </a:bodyPr>
          <a:lstStyle/>
          <a:p>
            <a:r>
              <a:rPr lang="en-GB" sz="1400" dirty="0"/>
              <a:t>There are lots of articles and resources online which can help you master this skill.  Here are five things which you can start to do now. </a:t>
            </a:r>
          </a:p>
        </p:txBody>
      </p:sp>
      <p:pic>
        <p:nvPicPr>
          <p:cNvPr id="2" name="Picture 1">
            <a:extLst>
              <a:ext uri="{FF2B5EF4-FFF2-40B4-BE49-F238E27FC236}">
                <a16:creationId xmlns:a16="http://schemas.microsoft.com/office/drawing/2014/main" id="{075637C7-74FD-4A5E-A20D-B1172DA32294}"/>
              </a:ext>
            </a:extLst>
          </p:cNvPr>
          <p:cNvPicPr>
            <a:picLocks noChangeAspect="1"/>
          </p:cNvPicPr>
          <p:nvPr/>
        </p:nvPicPr>
        <p:blipFill rotWithShape="1">
          <a:blip r:embed="rId3"/>
          <a:srcRect l="2745" t="6685" r="-413"/>
          <a:stretch/>
        </p:blipFill>
        <p:spPr>
          <a:xfrm>
            <a:off x="1680189" y="5915411"/>
            <a:ext cx="3401282" cy="2136412"/>
          </a:xfrm>
          <a:prstGeom prst="rect">
            <a:avLst/>
          </a:prstGeom>
        </p:spPr>
      </p:pic>
      <p:grpSp>
        <p:nvGrpSpPr>
          <p:cNvPr id="7" name="Group 6">
            <a:extLst>
              <a:ext uri="{FF2B5EF4-FFF2-40B4-BE49-F238E27FC236}">
                <a16:creationId xmlns:a16="http://schemas.microsoft.com/office/drawing/2014/main" id="{46CCD171-A47C-4A34-8EF8-162C1DD1F829}"/>
              </a:ext>
            </a:extLst>
          </p:cNvPr>
          <p:cNvGrpSpPr/>
          <p:nvPr/>
        </p:nvGrpSpPr>
        <p:grpSpPr>
          <a:xfrm>
            <a:off x="130171" y="8187103"/>
            <a:ext cx="6501318" cy="1656448"/>
            <a:chOff x="164733" y="5868307"/>
            <a:chExt cx="6501318" cy="1656448"/>
          </a:xfrm>
        </p:grpSpPr>
        <p:pic>
          <p:nvPicPr>
            <p:cNvPr id="18" name="Picture 17">
              <a:extLst>
                <a:ext uri="{FF2B5EF4-FFF2-40B4-BE49-F238E27FC236}">
                  <a16:creationId xmlns:a16="http://schemas.microsoft.com/office/drawing/2014/main" id="{FB93B415-F5C0-423C-BD5F-B2DA92F9D337}"/>
                </a:ext>
              </a:extLst>
            </p:cNvPr>
            <p:cNvPicPr>
              <a:picLocks noChangeAspect="1"/>
            </p:cNvPicPr>
            <p:nvPr/>
          </p:nvPicPr>
          <p:blipFill>
            <a:blip r:embed="rId4"/>
            <a:stretch>
              <a:fillRect/>
            </a:stretch>
          </p:blipFill>
          <p:spPr>
            <a:xfrm>
              <a:off x="164733" y="5868307"/>
              <a:ext cx="6501318" cy="1656448"/>
            </a:xfrm>
            <a:prstGeom prst="rect">
              <a:avLst/>
            </a:prstGeom>
            <a:ln w="12700" cap="sq">
              <a:solidFill>
                <a:srgbClr val="1BBC9D"/>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18408E86-5217-4117-A7C3-4145F0FE9BE7}"/>
                </a:ext>
              </a:extLst>
            </p:cNvPr>
            <p:cNvSpPr txBox="1"/>
            <p:nvPr/>
          </p:nvSpPr>
          <p:spPr>
            <a:xfrm>
              <a:off x="221823" y="5880163"/>
              <a:ext cx="5394281" cy="461665"/>
            </a:xfrm>
            <a:prstGeom prst="rect">
              <a:avLst/>
            </a:prstGeom>
            <a:solidFill>
              <a:schemeClr val="bg1"/>
            </a:solidFill>
          </p:spPr>
          <p:txBody>
            <a:bodyPr wrap="square" rtlCol="0">
              <a:spAutoFit/>
            </a:bodyPr>
            <a:lstStyle/>
            <a:p>
              <a:r>
                <a:rPr lang="en-GB" sz="1200" b="1" dirty="0">
                  <a:solidFill>
                    <a:srgbClr val="179D83"/>
                  </a:solidFill>
                </a:rPr>
                <a:t>How would you rate your skills at showing Empathy now that you have learnt some ways to improve your skill? </a:t>
              </a:r>
            </a:p>
          </p:txBody>
        </p:sp>
      </p:grpSp>
      <p:pic>
        <p:nvPicPr>
          <p:cNvPr id="8" name="Picture 7" descr="Logo, company name&#10;&#10;Description automatically generated">
            <a:extLst>
              <a:ext uri="{FF2B5EF4-FFF2-40B4-BE49-F238E27FC236}">
                <a16:creationId xmlns:a16="http://schemas.microsoft.com/office/drawing/2014/main" id="{CD9E631C-CDF4-FFF0-E4B9-A17F92E92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406" y="7697939"/>
            <a:ext cx="271828" cy="246984"/>
          </a:xfrm>
          <a:prstGeom prst="rect">
            <a:avLst/>
          </a:prstGeom>
        </p:spPr>
      </p:pic>
    </p:spTree>
    <p:extLst>
      <p:ext uri="{BB962C8B-B14F-4D97-AF65-F5344CB8AC3E}">
        <p14:creationId xmlns:p14="http://schemas.microsoft.com/office/powerpoint/2010/main" val="1551410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D014AA-0DD5-4D2F-8296-38590BEB5269}"/>
              </a:ext>
            </a:extLst>
          </p:cNvPr>
          <p:cNvPicPr>
            <a:picLocks noChangeAspect="1"/>
          </p:cNvPicPr>
          <p:nvPr/>
        </p:nvPicPr>
        <p:blipFill>
          <a:blip r:embed="rId2"/>
          <a:stretch>
            <a:fillRect/>
          </a:stretch>
        </p:blipFill>
        <p:spPr>
          <a:xfrm>
            <a:off x="257037" y="98669"/>
            <a:ext cx="2926383" cy="693885"/>
          </a:xfrm>
          <a:prstGeom prst="rect">
            <a:avLst/>
          </a:prstGeom>
        </p:spPr>
      </p:pic>
      <p:sp>
        <p:nvSpPr>
          <p:cNvPr id="3" name="Rectangle 2">
            <a:extLst>
              <a:ext uri="{FF2B5EF4-FFF2-40B4-BE49-F238E27FC236}">
                <a16:creationId xmlns:a16="http://schemas.microsoft.com/office/drawing/2014/main" id="{1149FBBA-843F-4BF7-B84F-D9A3F7A8482B}"/>
              </a:ext>
            </a:extLst>
          </p:cNvPr>
          <p:cNvSpPr/>
          <p:nvPr/>
        </p:nvSpPr>
        <p:spPr>
          <a:xfrm>
            <a:off x="3313889" y="8443609"/>
            <a:ext cx="1939047" cy="3437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345273EB-19BB-4858-AF24-FE48D5A527FA}"/>
              </a:ext>
            </a:extLst>
          </p:cNvPr>
          <p:cNvPicPr>
            <a:picLocks noChangeAspect="1"/>
          </p:cNvPicPr>
          <p:nvPr/>
        </p:nvPicPr>
        <p:blipFill>
          <a:blip r:embed="rId3"/>
          <a:stretch>
            <a:fillRect/>
          </a:stretch>
        </p:blipFill>
        <p:spPr>
          <a:xfrm>
            <a:off x="361269" y="819850"/>
            <a:ext cx="6239694" cy="771198"/>
          </a:xfrm>
          <a:prstGeom prst="rect">
            <a:avLst/>
          </a:prstGeom>
        </p:spPr>
      </p:pic>
      <p:pic>
        <p:nvPicPr>
          <p:cNvPr id="9" name="Content Placeholder 3">
            <a:extLst>
              <a:ext uri="{FF2B5EF4-FFF2-40B4-BE49-F238E27FC236}">
                <a16:creationId xmlns:a16="http://schemas.microsoft.com/office/drawing/2014/main" id="{5F8E6C3B-F01B-C7CD-23E3-5BB1EBDCAF69}"/>
              </a:ext>
            </a:extLst>
          </p:cNvPr>
          <p:cNvPicPr>
            <a:picLocks noGrp="1" noChangeAspect="1"/>
          </p:cNvPicPr>
          <p:nvPr>
            <p:ph idx="1"/>
          </p:nvPr>
        </p:nvPicPr>
        <p:blipFill>
          <a:blip r:embed="rId4"/>
          <a:stretch>
            <a:fillRect/>
          </a:stretch>
        </p:blipFill>
        <p:spPr>
          <a:xfrm>
            <a:off x="618511" y="1618344"/>
            <a:ext cx="5620978" cy="7992759"/>
          </a:xfrm>
          <a:prstGeom prst="rect">
            <a:avLst/>
          </a:prstGeom>
        </p:spPr>
      </p:pic>
    </p:spTree>
    <p:extLst>
      <p:ext uri="{BB962C8B-B14F-4D97-AF65-F5344CB8AC3E}">
        <p14:creationId xmlns:p14="http://schemas.microsoft.com/office/powerpoint/2010/main" val="791950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D2DB-B940-4585-880A-0F6D9CA45DA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8454714-2AF6-4B0B-8320-C02043CBEBAB}"/>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78099DF-9C24-4FF2-997C-EC7AEC93A0A8}"/>
              </a:ext>
            </a:extLst>
          </p:cNvPr>
          <p:cNvPicPr>
            <a:picLocks noChangeAspect="1"/>
          </p:cNvPicPr>
          <p:nvPr/>
        </p:nvPicPr>
        <p:blipFill>
          <a:blip r:embed="rId2"/>
          <a:stretch>
            <a:fillRect/>
          </a:stretch>
        </p:blipFill>
        <p:spPr>
          <a:xfrm>
            <a:off x="0" y="99750"/>
            <a:ext cx="6858000" cy="9706500"/>
          </a:xfrm>
          <a:prstGeom prst="rect">
            <a:avLst/>
          </a:prstGeom>
        </p:spPr>
      </p:pic>
    </p:spTree>
    <p:extLst>
      <p:ext uri="{BB962C8B-B14F-4D97-AF65-F5344CB8AC3E}">
        <p14:creationId xmlns:p14="http://schemas.microsoft.com/office/powerpoint/2010/main" val="12605479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40029</TotalTime>
  <Words>1132</Words>
  <Application>Microsoft Macintosh PowerPoint</Application>
  <PresentationFormat>A4 Paper (210x297 mm)</PresentationFormat>
  <Paragraphs>53</Paragraphs>
  <Slides>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1" baseType="lpstr">
      <vt:lpstr>Arial</vt:lpstr>
      <vt:lpstr>Calibri</vt:lpstr>
      <vt:lpstr>Calibri Light</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Carrick-Davies</dc:creator>
  <cp:lastModifiedBy>marcus@face.work</cp:lastModifiedBy>
  <cp:revision>111</cp:revision>
  <cp:lastPrinted>2022-01-07T17:47:23Z</cp:lastPrinted>
  <dcterms:created xsi:type="dcterms:W3CDTF">2020-05-14T15:20:30Z</dcterms:created>
  <dcterms:modified xsi:type="dcterms:W3CDTF">2022-05-04T13:09:49Z</dcterms:modified>
</cp:coreProperties>
</file>